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58" r:id="rId8"/>
    <p:sldId id="265" r:id="rId9"/>
    <p:sldId id="259" r:id="rId10"/>
    <p:sldId id="260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F740-7EAA-44B2-BB43-559A5348E959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664D-5E83-42C4-9968-88792EC8F5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8797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F740-7EAA-44B2-BB43-559A5348E959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664D-5E83-42C4-9968-88792EC8F5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2027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F740-7EAA-44B2-BB43-559A5348E959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664D-5E83-42C4-9968-88792EC8F5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284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F740-7EAA-44B2-BB43-559A5348E959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664D-5E83-42C4-9968-88792EC8F5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970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F740-7EAA-44B2-BB43-559A5348E959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664D-5E83-42C4-9968-88792EC8F5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615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F740-7EAA-44B2-BB43-559A5348E959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664D-5E83-42C4-9968-88792EC8F5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0173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F740-7EAA-44B2-BB43-559A5348E959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664D-5E83-42C4-9968-88792EC8F5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501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F740-7EAA-44B2-BB43-559A5348E959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664D-5E83-42C4-9968-88792EC8F5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561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F740-7EAA-44B2-BB43-559A5348E959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664D-5E83-42C4-9968-88792EC8F5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026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F740-7EAA-44B2-BB43-559A5348E959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664D-5E83-42C4-9968-88792EC8F5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393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F740-7EAA-44B2-BB43-559A5348E959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664D-5E83-42C4-9968-88792EC8F5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704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7F740-7EAA-44B2-BB43-559A5348E959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E664D-5E83-42C4-9968-88792EC8F5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356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ÐµÐ±ÑÐ½Ð¾Ðº Ñ ÐºÑÐ¾Ð»Ð¸ÐºÐ¾Ð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104" y="0"/>
            <a:ext cx="9158421" cy="685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404664"/>
            <a:ext cx="4248472" cy="302373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Стил</a:t>
            </a:r>
            <a:r>
              <a:rPr lang="ru-RU" b="1" dirty="0"/>
              <a:t>-</a:t>
            </a:r>
            <a:r>
              <a:rPr lang="ru-RU" b="1" dirty="0" smtClean="0"/>
              <a:t>синдром у детей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520" y="9128"/>
            <a:ext cx="3600400" cy="82758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Отделение функциональной диагностики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Брюховец</a:t>
            </a:r>
            <a:r>
              <a:rPr lang="ru-RU" dirty="0" smtClean="0">
                <a:solidFill>
                  <a:schemeClr val="bg1"/>
                </a:solidFill>
              </a:rPr>
              <a:t> Т.В.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468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Имплантация </a:t>
            </a:r>
            <a:r>
              <a:rPr lang="ru-RU" dirty="0" err="1"/>
              <a:t>ПкА</a:t>
            </a:r>
            <a:r>
              <a:rPr lang="ru-RU" dirty="0"/>
              <a:t> в общую сонную </a:t>
            </a:r>
            <a:r>
              <a:rPr lang="ru-RU" dirty="0" smtClean="0"/>
              <a:t>артерию</a:t>
            </a:r>
          </a:p>
          <a:p>
            <a:r>
              <a:rPr lang="ru-RU" dirty="0"/>
              <a:t>2. Сонно-подключичное </a:t>
            </a:r>
            <a:r>
              <a:rPr lang="ru-RU" dirty="0" smtClean="0"/>
              <a:t>шунтирование</a:t>
            </a:r>
          </a:p>
          <a:p>
            <a:r>
              <a:rPr lang="ru-RU" dirty="0"/>
              <a:t>3. </a:t>
            </a:r>
            <a:r>
              <a:rPr lang="ru-RU" dirty="0" err="1"/>
              <a:t>Подключично</a:t>
            </a:r>
            <a:r>
              <a:rPr lang="ru-RU" dirty="0"/>
              <a:t>-подключичное перекрестное </a:t>
            </a:r>
            <a:r>
              <a:rPr lang="ru-RU" dirty="0" smtClean="0"/>
              <a:t>шунтирование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8806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Оперативное лечение</a:t>
            </a:r>
            <a:endParaRPr lang="ru-RU" dirty="0"/>
          </a:p>
        </p:txBody>
      </p:sp>
      <p:pic>
        <p:nvPicPr>
          <p:cNvPr id="4" name="Содержимое 3" descr="378954_origina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2500306"/>
            <a:ext cx="8129418" cy="277561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5466" cy="6858000"/>
          </a:xfrm>
        </p:spPr>
      </p:pic>
    </p:spTree>
    <p:extLst>
      <p:ext uri="{BB962C8B-B14F-4D97-AF65-F5344CB8AC3E}">
        <p14:creationId xmlns:p14="http://schemas.microsoft.com/office/powerpoint/2010/main" xmlns="" val="4080315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Синдром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позвоночно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-подключичного обкрадывания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ru-RU" dirty="0" smtClean="0"/>
              <a:t>(</a:t>
            </a:r>
            <a:r>
              <a:rPr lang="ru-RU" dirty="0"/>
              <a:t>steal-синдром; «</a:t>
            </a:r>
            <a:r>
              <a:rPr lang="ru-RU" dirty="0" err="1"/>
              <a:t>steal</a:t>
            </a:r>
            <a:r>
              <a:rPr lang="ru-RU" dirty="0"/>
              <a:t>» в переводе с английского - воровать, красть, похищать, грабить), развивается в случае окклюзии или выраженного стеноза в первом </a:t>
            </a:r>
            <a:r>
              <a:rPr lang="ru-RU" dirty="0" smtClean="0"/>
              <a:t>сегменте </a:t>
            </a:r>
            <a:r>
              <a:rPr lang="ru-RU" dirty="0"/>
              <a:t>подключичной артерии (</a:t>
            </a:r>
            <a:r>
              <a:rPr lang="ru-RU" dirty="0" err="1"/>
              <a:t>ПкА</a:t>
            </a:r>
            <a:r>
              <a:rPr lang="ru-RU" dirty="0"/>
              <a:t>), до отхождения от неё позвоночной артерии, либо в случае окклюзии или выраженного стеноза </a:t>
            </a:r>
            <a:r>
              <a:rPr lang="ru-RU" dirty="0" err="1"/>
              <a:t>брахиоцефального</a:t>
            </a:r>
            <a:r>
              <a:rPr lang="ru-RU" dirty="0"/>
              <a:t> ствола.</a:t>
            </a:r>
          </a:p>
        </p:txBody>
      </p:sp>
    </p:spTree>
    <p:extLst>
      <p:ext uri="{BB962C8B-B14F-4D97-AF65-F5344CB8AC3E}">
        <p14:creationId xmlns:p14="http://schemas.microsoft.com/office/powerpoint/2010/main" xmlns="" val="2301285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Этиология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атеросклероз</a:t>
            </a:r>
            <a:r>
              <a:rPr lang="ru-RU" dirty="0"/>
              <a:t>: ~95</a:t>
            </a:r>
            <a:r>
              <a:rPr lang="ru-RU" dirty="0" smtClean="0"/>
              <a:t>%</a:t>
            </a:r>
            <a:r>
              <a:rPr lang="en-US" dirty="0" smtClean="0"/>
              <a:t> (</a:t>
            </a:r>
            <a:r>
              <a:rPr lang="ru-RU" dirty="0" smtClean="0"/>
              <a:t>у взрослых)</a:t>
            </a:r>
            <a:endParaRPr lang="ru-RU" dirty="0"/>
          </a:p>
          <a:p>
            <a:r>
              <a:rPr lang="ru-RU" dirty="0" err="1"/>
              <a:t>васкулит</a:t>
            </a:r>
            <a:r>
              <a:rPr lang="ru-RU" dirty="0"/>
              <a:t>, артериит </a:t>
            </a:r>
            <a:r>
              <a:rPr lang="ru-RU" dirty="0" err="1"/>
              <a:t>Такаясу</a:t>
            </a:r>
            <a:endParaRPr lang="ru-RU" dirty="0"/>
          </a:p>
          <a:p>
            <a:r>
              <a:rPr lang="ru-RU" dirty="0" err="1"/>
              <a:t>диссекция</a:t>
            </a:r>
            <a:r>
              <a:rPr lang="ru-RU" dirty="0"/>
              <a:t> грудного отдела аорты</a:t>
            </a:r>
          </a:p>
          <a:p>
            <a:r>
              <a:rPr lang="ru-RU" dirty="0"/>
              <a:t>шунт после операции </a:t>
            </a:r>
            <a:r>
              <a:rPr lang="ru-RU" dirty="0" err="1"/>
              <a:t>Блелока-Тауссига</a:t>
            </a:r>
            <a:r>
              <a:rPr lang="ru-RU" dirty="0"/>
              <a:t> при </a:t>
            </a:r>
            <a:r>
              <a:rPr lang="ru-RU" dirty="0" err="1"/>
              <a:t>тетраде</a:t>
            </a:r>
            <a:r>
              <a:rPr lang="ru-RU" dirty="0"/>
              <a:t> </a:t>
            </a:r>
            <a:r>
              <a:rPr lang="ru-RU" dirty="0" err="1" smtClean="0"/>
              <a:t>Фалло</a:t>
            </a:r>
            <a:r>
              <a:rPr lang="ru-RU" dirty="0" smtClean="0"/>
              <a:t>; </a:t>
            </a:r>
            <a:r>
              <a:rPr lang="ru-RU" dirty="0" err="1" smtClean="0"/>
              <a:t>посткоратационное</a:t>
            </a:r>
            <a:r>
              <a:rPr lang="ru-RU" dirty="0" smtClean="0"/>
              <a:t> осложнение; осложнения после катетеризации</a:t>
            </a:r>
            <a:endParaRPr lang="ru-RU" dirty="0"/>
          </a:p>
          <a:p>
            <a:r>
              <a:rPr lang="ru-RU" dirty="0"/>
              <a:t>врожденные аномалии</a:t>
            </a:r>
          </a:p>
          <a:p>
            <a:pPr lvl="1"/>
            <a:r>
              <a:rPr lang="ru-RU" dirty="0"/>
              <a:t>прерывание дуги аорты</a:t>
            </a:r>
          </a:p>
          <a:p>
            <a:pPr lvl="1"/>
            <a:r>
              <a:rPr lang="ru-RU" dirty="0" err="1"/>
              <a:t>предуктальная</a:t>
            </a:r>
            <a:r>
              <a:rPr lang="ru-RU" dirty="0"/>
              <a:t> </a:t>
            </a:r>
            <a:r>
              <a:rPr lang="ru-RU" dirty="0" err="1"/>
              <a:t>коарктация</a:t>
            </a:r>
            <a:r>
              <a:rPr lang="ru-RU" dirty="0"/>
              <a:t> аорты</a:t>
            </a:r>
          </a:p>
          <a:p>
            <a:pPr lvl="1"/>
            <a:r>
              <a:rPr lang="ru-RU" dirty="0"/>
              <a:t>правая дуга аорты с изолированной левой подключичной артерией.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2359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Эпидемиология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Наблюдается повышение заболеваемости с возрастом и с большим преобладанием в мужской популяции с соотношением М:Ж 2:1. Данная патология чаще встречается с левой стороны с соотношением </a:t>
            </a:r>
            <a:r>
              <a:rPr lang="ru-RU" dirty="0" smtClean="0"/>
              <a:t>Л:П~3:1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1682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Клинические проявления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u="sng" dirty="0" err="1"/>
              <a:t>Ипсилатеральная</a:t>
            </a:r>
            <a:r>
              <a:rPr lang="ru-RU" b="1" u="sng" dirty="0"/>
              <a:t> верхняя </a:t>
            </a:r>
            <a:r>
              <a:rPr lang="ru-RU" b="1" u="sng" dirty="0" smtClean="0"/>
              <a:t>конечность</a:t>
            </a:r>
            <a:endParaRPr lang="ru-RU" b="1" u="sng" dirty="0"/>
          </a:p>
          <a:p>
            <a:pPr lvl="1"/>
            <a:r>
              <a:rPr lang="ru-RU" dirty="0"/>
              <a:t>слабость или отсутствие пульса</a:t>
            </a:r>
          </a:p>
          <a:p>
            <a:pPr lvl="1"/>
            <a:r>
              <a:rPr lang="ru-RU" dirty="0"/>
              <a:t>снижение артериального давления (&gt;20 мм. рт. ст.)</a:t>
            </a:r>
          </a:p>
          <a:p>
            <a:pPr lvl="1"/>
            <a:r>
              <a:rPr lang="ru-RU" dirty="0"/>
              <a:t>быстрая утомляемость рук (перемежающая хромота рук (возникает редко из-за коллатеральной перфузии))</a:t>
            </a:r>
          </a:p>
          <a:p>
            <a:r>
              <a:rPr lang="ru-RU" b="1" u="sng" dirty="0"/>
              <a:t>Неврологическая симптоматика (усугубляется при выполнении упражнений руками</a:t>
            </a:r>
            <a:r>
              <a:rPr lang="ru-RU" b="1" u="sng" dirty="0" smtClean="0"/>
              <a:t>)</a:t>
            </a:r>
            <a:endParaRPr lang="ru-RU" b="1" u="sng" dirty="0"/>
          </a:p>
          <a:p>
            <a:pPr lvl="1"/>
            <a:r>
              <a:rPr lang="ru-RU" dirty="0"/>
              <a:t>головокружение/головокружение/обморок</a:t>
            </a:r>
          </a:p>
          <a:p>
            <a:pPr lvl="1"/>
            <a:r>
              <a:rPr lang="ru-RU" dirty="0"/>
              <a:t>атаксия</a:t>
            </a:r>
          </a:p>
          <a:p>
            <a:pPr lvl="1"/>
            <a:r>
              <a:rPr lang="ru-RU" dirty="0"/>
              <a:t>нарушение зрения</a:t>
            </a:r>
          </a:p>
          <a:p>
            <a:pPr lvl="1"/>
            <a:r>
              <a:rPr lang="ru-RU" dirty="0"/>
              <a:t>дизартрия</a:t>
            </a:r>
          </a:p>
          <a:p>
            <a:pPr lvl="1"/>
            <a:r>
              <a:rPr lang="ru-RU" dirty="0"/>
              <a:t>слабость и нарушение чувствительности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813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Диагностические методы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Ультразвуковая диагностика</a:t>
            </a:r>
          </a:p>
          <a:p>
            <a:r>
              <a:rPr lang="ru-RU" dirty="0"/>
              <a:t>Компьютерная томография (КТ)</a:t>
            </a:r>
          </a:p>
          <a:p>
            <a:r>
              <a:rPr lang="ru-RU" dirty="0"/>
              <a:t>Магнитно-резонансная томография (МРТ)</a:t>
            </a:r>
          </a:p>
          <a:p>
            <a:r>
              <a:rPr lang="ru-RU" dirty="0" err="1"/>
              <a:t>Дигитальная</a:t>
            </a:r>
            <a:r>
              <a:rPr lang="ru-RU" dirty="0"/>
              <a:t> </a:t>
            </a:r>
            <a:r>
              <a:rPr lang="ru-RU" dirty="0" err="1"/>
              <a:t>субтракционная</a:t>
            </a:r>
            <a:r>
              <a:rPr lang="ru-RU" dirty="0"/>
              <a:t> ангиография (ДСА)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4328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Дуплексное сканирование БЦА</a:t>
            </a:r>
            <a:endParaRPr lang="ru-RU" dirty="0"/>
          </a:p>
        </p:txBody>
      </p:sp>
      <p:pic>
        <p:nvPicPr>
          <p:cNvPr id="2050" name="Picture 2" descr="C:\Users\Арт\Desktop\крол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01785" y="1600200"/>
            <a:ext cx="574042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рт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46" y="1510252"/>
            <a:ext cx="4733424" cy="36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1238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Болезнь </a:t>
            </a:r>
            <a:r>
              <a:rPr lang="ru-RU" dirty="0" err="1" smtClean="0"/>
              <a:t>Такаясу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535861"/>
            <a:ext cx="5832648" cy="4488406"/>
          </a:xfrm>
        </p:spPr>
      </p:pic>
    </p:spTree>
    <p:extLst>
      <p:ext uri="{BB962C8B-B14F-4D97-AF65-F5344CB8AC3E}">
        <p14:creationId xmlns:p14="http://schemas.microsoft.com/office/powerpoint/2010/main" xmlns="" val="3273469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Возможная локализация окклюзии (стеноза)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0757" y="1600200"/>
            <a:ext cx="6042485" cy="4525963"/>
          </a:xfrm>
        </p:spPr>
      </p:pic>
    </p:spTree>
    <p:extLst>
      <p:ext uri="{BB962C8B-B14F-4D97-AF65-F5344CB8AC3E}">
        <p14:creationId xmlns:p14="http://schemas.microsoft.com/office/powerpoint/2010/main" xmlns="" val="37521885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244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Стил-синдром у детей</vt:lpstr>
      <vt:lpstr>Синдром позвоночно-подключичного обкрадывания </vt:lpstr>
      <vt:lpstr>Этиология </vt:lpstr>
      <vt:lpstr>Эпидемиология </vt:lpstr>
      <vt:lpstr>Клинические проявления </vt:lpstr>
      <vt:lpstr>Диагностические методы</vt:lpstr>
      <vt:lpstr>Дуплексное сканирование БЦА</vt:lpstr>
      <vt:lpstr>Болезнь Такаясу</vt:lpstr>
      <vt:lpstr>Возможная локализация окклюзии (стеноза)</vt:lpstr>
      <vt:lpstr>Лечение</vt:lpstr>
      <vt:lpstr>Оперативное лечение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Для мамы</dc:creator>
  <cp:lastModifiedBy>Пользователь</cp:lastModifiedBy>
  <cp:revision>8</cp:revision>
  <dcterms:created xsi:type="dcterms:W3CDTF">2018-09-26T17:49:20Z</dcterms:created>
  <dcterms:modified xsi:type="dcterms:W3CDTF">2018-09-27T10:25:13Z</dcterms:modified>
</cp:coreProperties>
</file>