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1" r:id="rId3"/>
    <p:sldId id="260" r:id="rId4"/>
    <p:sldId id="264" r:id="rId5"/>
    <p:sldId id="263" r:id="rId6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54DD7"/>
    <a:srgbClr val="A657D7"/>
    <a:srgbClr val="AB61D9"/>
    <a:srgbClr val="7EB406"/>
    <a:srgbClr val="4C7203"/>
    <a:srgbClr val="017F73"/>
    <a:srgbClr val="6CFD2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344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3DC4E-FBA7-4DF6-B030-2BBCFFA0A1EF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AD8CB-0A88-48D1-8810-07FCB8AF85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329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D8CB-0A88-48D1-8810-07FCB8AF85F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7759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D8CB-0A88-48D1-8810-07FCB8AF85F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205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D8CB-0A88-48D1-8810-07FCB8AF85F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1960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D8CB-0A88-48D1-8810-07FCB8AF85F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3508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D8CB-0A88-48D1-8810-07FCB8AF85F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919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6C43-93DD-4B69-9A69-220985EA93E9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4767-C7E3-4882-9DA0-C9313CA2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571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6C43-93DD-4B69-9A69-220985EA93E9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4767-C7E3-4882-9DA0-C9313CA2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298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760442" y="365125"/>
            <a:ext cx="173484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3344" y="365125"/>
            <a:ext cx="5083274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6C43-93DD-4B69-9A69-220985EA93E9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4767-C7E3-4882-9DA0-C9313CA2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048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6C43-93DD-4B69-9A69-220985EA93E9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4767-C7E3-4882-9DA0-C9313CA2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293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6C43-93DD-4B69-9A69-220985EA93E9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4767-C7E3-4882-9DA0-C9313CA2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739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53343" y="1825625"/>
            <a:ext cx="3409057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86226" y="1825625"/>
            <a:ext cx="3409057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6C43-93DD-4B69-9A69-220985EA93E9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4767-C7E3-4882-9DA0-C9313CA2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51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6C43-93DD-4B69-9A69-220985EA93E9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4767-C7E3-4882-9DA0-C9313CA2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241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6C43-93DD-4B69-9A69-220985EA93E9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4767-C7E3-4882-9DA0-C9313CA2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587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6C43-93DD-4B69-9A69-220985EA93E9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4767-C7E3-4882-9DA0-C9313CA2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954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6C43-93DD-4B69-9A69-220985EA93E9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4767-C7E3-4882-9DA0-C9313CA2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630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6C43-93DD-4B69-9A69-220985EA93E9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4767-C7E3-4882-9DA0-C9313CA2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127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26C43-93DD-4B69-9A69-220985EA93E9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B4767-C7E3-4882-9DA0-C9313CA2C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917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2929" y="5695625"/>
            <a:ext cx="1161635" cy="829739"/>
          </a:xfrm>
          <a:prstGeom prst="rect">
            <a:avLst/>
          </a:prstGeom>
        </p:spPr>
      </p:pic>
      <p:sp>
        <p:nvSpPr>
          <p:cNvPr id="19" name="Пятиугольник 18"/>
          <p:cNvSpPr/>
          <p:nvPr/>
        </p:nvSpPr>
        <p:spPr>
          <a:xfrm>
            <a:off x="591127" y="77187"/>
            <a:ext cx="8617528" cy="875634"/>
          </a:xfrm>
          <a:prstGeom prst="homePlate">
            <a:avLst/>
          </a:prstGeom>
          <a:pattFill prst="ltUpDiag">
            <a:fgClr>
              <a:schemeClr val="bg1"/>
            </a:fgClr>
            <a:bgClr>
              <a:schemeClr val="bg1"/>
            </a:bgClr>
          </a:pattFill>
          <a:ln w="158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none" strike="noStrike" baseline="0" dirty="0" smtClean="0">
                <a:solidFill>
                  <a:srgbClr val="00B0F0"/>
                </a:solidFill>
                <a:latin typeface="Arial" panose="020B0604020202020204" pitchFamily="34" charset="0"/>
              </a:rPr>
              <a:t>Ипотечное кредитование с государственной поддержкой </a:t>
            </a:r>
            <a:r>
              <a:rPr lang="ru-RU" sz="2400" b="1" i="1" dirty="0" smtClean="0">
                <a:solidFill>
                  <a:srgbClr val="00B0F0"/>
                </a:solidFill>
                <a:latin typeface="Arial" panose="020B0604020202020204" pitchFamily="34" charset="0"/>
              </a:rPr>
              <a:t>до</a:t>
            </a:r>
            <a:r>
              <a:rPr lang="ru-RU" sz="2400" b="1" i="1" u="none" strike="noStrike" baseline="0" dirty="0" smtClean="0">
                <a:solidFill>
                  <a:srgbClr val="00B0F0"/>
                </a:solidFill>
                <a:latin typeface="Arial" panose="020B0604020202020204" pitchFamily="34" charset="0"/>
              </a:rPr>
              <a:t> 6,5%</a:t>
            </a:r>
            <a:r>
              <a:rPr lang="ru-RU" sz="2400" b="1" i="0" u="none" strike="noStrike" baseline="0" dirty="0" smtClean="0">
                <a:solidFill>
                  <a:srgbClr val="00B0F0"/>
                </a:solidFill>
                <a:latin typeface="Arial" panose="020B0604020202020204" pitchFamily="34" charset="0"/>
              </a:rPr>
              <a:t> </a:t>
            </a:r>
            <a:endParaRPr lang="ru-RU" sz="2400" dirty="0" smtClean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12752" y="1318716"/>
            <a:ext cx="85932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baseline="0" dirty="0" smtClean="0">
                <a:latin typeface="Arial" panose="020B0604020202020204" pitchFamily="34" charset="0"/>
              </a:rPr>
              <a:t>В России официально стартовала новая государственная</a:t>
            </a:r>
            <a:r>
              <a:rPr lang="ru-RU" b="1" i="0" u="none" strike="noStrike" dirty="0" smtClean="0">
                <a:latin typeface="Arial" panose="020B0604020202020204" pitchFamily="34" charset="0"/>
              </a:rPr>
              <a:t> программа льготной ипотеки на новостройки со ставкой до </a:t>
            </a:r>
            <a:r>
              <a:rPr lang="ru-RU" sz="2400" b="1" i="0" u="none" strike="noStrike" dirty="0" smtClean="0">
                <a:solidFill>
                  <a:srgbClr val="C00000"/>
                </a:solidFill>
                <a:latin typeface="Arial" panose="020B0604020202020204" pitchFamily="34" charset="0"/>
              </a:rPr>
              <a:t>6,5 %</a:t>
            </a:r>
            <a:r>
              <a:rPr lang="ru-RU" b="1" i="0" u="none" strike="noStrike" dirty="0" smtClean="0">
                <a:latin typeface="Arial" panose="020B0604020202020204" pitchFamily="34" charset="0"/>
              </a:rPr>
              <a:t>.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1824" y="2424136"/>
            <a:ext cx="9532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dirty="0" smtClean="0">
                <a:latin typeface="Arial" panose="020B0604020202020204" pitchFamily="34" charset="0"/>
              </a:rPr>
              <a:t>Получить жилищный кредит можно с 17 апреля по 1 ноября 2020 года</a:t>
            </a:r>
          </a:p>
          <a:p>
            <a:pPr algn="ctr"/>
            <a:r>
              <a:rPr lang="ru-RU" b="1" i="0" u="none" strike="noStrike" dirty="0" smtClean="0">
                <a:latin typeface="Arial" panose="020B0604020202020204" pitchFamily="34" charset="0"/>
              </a:rPr>
              <a:t>в одном из банков – участников программы</a:t>
            </a: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824" y="1201424"/>
            <a:ext cx="1297664" cy="973248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03667" y="2344862"/>
            <a:ext cx="1175821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269933" y="6527554"/>
            <a:ext cx="2258464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91127" y="2218485"/>
            <a:ext cx="0" cy="150250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9246150" y="5441132"/>
            <a:ext cx="0" cy="1308226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/>
          <a:srcRect l="18921" t="18549" r="19066" b="29050"/>
          <a:stretch/>
        </p:blipFill>
        <p:spPr>
          <a:xfrm>
            <a:off x="4134940" y="3516806"/>
            <a:ext cx="1226977" cy="58319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59778" y="4597815"/>
            <a:ext cx="1686871" cy="110855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9563" y="4447195"/>
            <a:ext cx="1335848" cy="95452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2600" y="5225000"/>
            <a:ext cx="1910127" cy="1350221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85504" y="5197839"/>
            <a:ext cx="961293" cy="973309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09904" y="3648921"/>
            <a:ext cx="1116401" cy="70209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896" b="29333"/>
          <a:stretch/>
        </p:blipFill>
        <p:spPr>
          <a:xfrm>
            <a:off x="4062516" y="5710409"/>
            <a:ext cx="1420114" cy="564787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4757" y="3453271"/>
            <a:ext cx="1547707" cy="1033335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4964" y="4486606"/>
            <a:ext cx="1876216" cy="738394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772" y="2803157"/>
            <a:ext cx="2496075" cy="187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655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1191186"/>
            <a:ext cx="9913544" cy="27672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lumMod val="75000"/>
                  <a:alpha val="43000"/>
                </a:schemeClr>
              </a:gs>
              <a:gs pos="65000">
                <a:schemeClr val="bg1">
                  <a:lumMod val="85000"/>
                  <a:alpha val="38000"/>
                </a:schemeClr>
              </a:gs>
              <a:gs pos="21000">
                <a:schemeClr val="bg1">
                  <a:lumMod val="95000"/>
                  <a:alpha val="14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3958480"/>
            <a:ext cx="9913544" cy="289952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8000">
                <a:schemeClr val="bg1">
                  <a:lumMod val="75000"/>
                  <a:alpha val="39000"/>
                </a:schemeClr>
              </a:gs>
              <a:gs pos="66000">
                <a:schemeClr val="bg1">
                  <a:lumMod val="85000"/>
                  <a:alpha val="41000"/>
                </a:schemeClr>
              </a:gs>
              <a:gs pos="31000">
                <a:schemeClr val="bg1">
                  <a:lumMod val="95000"/>
                  <a:alpha val="17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9919" y="1720661"/>
            <a:ext cx="27465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baseline="0" dirty="0" smtClean="0">
                <a:latin typeface="Arial" panose="020B0604020202020204" pitchFamily="34" charset="0"/>
              </a:rPr>
              <a:t>МАКСИМАЛЬНАЯ СУММА </a:t>
            </a:r>
          </a:p>
          <a:p>
            <a:pPr algn="ctr"/>
            <a:r>
              <a:rPr lang="ru-RU" b="1" i="0" u="none" strike="noStrike" baseline="0" dirty="0" smtClean="0">
                <a:latin typeface="Arial" panose="020B0604020202020204" pitchFamily="34" charset="0"/>
              </a:rPr>
              <a:t>ПО ЛИПЕЦКОЙ ОБЛАСТИ –</a:t>
            </a:r>
          </a:p>
          <a:p>
            <a:pPr algn="ctr"/>
            <a:r>
              <a:rPr lang="en-US" sz="2400" b="1" i="1" u="none" strike="noStrike" baseline="0" smtClean="0">
                <a:solidFill>
                  <a:srgbClr val="C00000"/>
                </a:solidFill>
                <a:latin typeface="Arial" panose="020B0604020202020204" pitchFamily="34" charset="0"/>
              </a:rPr>
              <a:t>6</a:t>
            </a:r>
            <a:r>
              <a:rPr lang="ru-RU" sz="2400" b="1" i="1" u="none" strike="noStrike" baseline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400" b="1" i="1" u="none" strike="noStrike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000 000 </a:t>
            </a:r>
            <a:r>
              <a:rPr lang="ru-RU" sz="1400" b="1" i="1" u="none" strike="noStrike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РУБ.</a:t>
            </a:r>
            <a:endParaRPr lang="ru-RU" sz="1400" i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45873" y="4447382"/>
            <a:ext cx="284357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0" u="none" strike="noStrike" baseline="0" dirty="0" smtClean="0">
                <a:latin typeface="Arial" panose="020B0604020202020204" pitchFamily="34" charset="0"/>
              </a:rPr>
              <a:t>МИНИМАЛЬНЫЙ ПЕРВОНАЧАЛЬНЫЙ ВЗНОС –</a:t>
            </a:r>
            <a:endParaRPr lang="ru-RU" sz="2000" b="0" i="0" u="none" strike="noStrike" baseline="0" dirty="0" smtClean="0">
              <a:latin typeface="Arial" panose="020B0604020202020204" pitchFamily="34" charset="0"/>
            </a:endParaRPr>
          </a:p>
          <a:p>
            <a:pPr algn="ctr"/>
            <a:endParaRPr lang="ru-RU" sz="800" b="1" i="0" u="none" strike="noStrike" baseline="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800" b="1" i="0" u="none" strike="noStrike" baseline="0" smtClean="0">
                <a:solidFill>
                  <a:srgbClr val="C00000"/>
                </a:solidFill>
                <a:latin typeface="Arial" panose="020B0604020202020204" pitchFamily="34" charset="0"/>
              </a:rPr>
              <a:t>15</a:t>
            </a:r>
            <a:r>
              <a:rPr lang="ru-RU" sz="2800" b="1" i="0" u="none" strike="noStrike" baseline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400" b="1" i="0" u="none" strike="noStrike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%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61381" y="1628328"/>
            <a:ext cx="29347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baseline="0" dirty="0" smtClean="0">
                <a:latin typeface="Arial" panose="020B0604020202020204" pitchFamily="34" charset="0"/>
              </a:rPr>
              <a:t>ПРИОБРЕТЕНИЕ </a:t>
            </a:r>
            <a:r>
              <a:rPr lang="ru-RU" b="1" dirty="0" smtClean="0">
                <a:latin typeface="Arial" panose="020B0604020202020204" pitchFamily="34" charset="0"/>
              </a:rPr>
              <a:t>СТРОЯЩЕГОСЯ </a:t>
            </a:r>
            <a:r>
              <a:rPr lang="ru-RU" b="1" i="0" u="none" strike="noStrike" baseline="0" dirty="0" smtClean="0">
                <a:latin typeface="Arial" panose="020B0604020202020204" pitchFamily="34" charset="0"/>
              </a:rPr>
              <a:t>ЖИЛЬЯ ИЛИ ЖИЛЬЯ В ГОТОВОЙ НОВОСТРОЙКЕ У ЮРИДИЧЕСКОГО</a:t>
            </a:r>
            <a:r>
              <a:rPr lang="ru-RU" b="1" i="0" u="none" strike="noStrike" dirty="0" smtClean="0">
                <a:latin typeface="Arial" panose="020B0604020202020204" pitchFamily="34" charset="0"/>
              </a:rPr>
              <a:t> ЛИЦА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45872" y="1856515"/>
            <a:ext cx="30676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baseline="0" dirty="0" smtClean="0">
                <a:latin typeface="Arial" panose="020B0604020202020204" pitchFamily="34" charset="0"/>
              </a:rPr>
              <a:t>СТАВКА ПО ИПОТЕЧНОМУ </a:t>
            </a:r>
          </a:p>
          <a:p>
            <a:pPr algn="ctr"/>
            <a:r>
              <a:rPr lang="ru-RU" b="1" i="0" u="none" strike="noStrike" baseline="0" dirty="0" smtClean="0">
                <a:latin typeface="Arial" panose="020B0604020202020204" pitchFamily="34" charset="0"/>
              </a:rPr>
              <a:t>КРЕДИТУ – до </a:t>
            </a:r>
            <a:r>
              <a:rPr lang="ru-RU" sz="2400" b="1" i="0" u="none" strike="noStrike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6,5</a:t>
            </a:r>
            <a:r>
              <a:rPr lang="ru-RU" b="1" i="0" u="none" strike="noStrike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 %</a:t>
            </a:r>
            <a:r>
              <a:rPr lang="ru-RU" b="1" i="0" u="none" strike="noStrike" baseline="0" dirty="0" smtClean="0">
                <a:latin typeface="Arial" panose="020B0604020202020204" pitchFamily="34" charset="0"/>
              </a:rPr>
              <a:t> ГОДОВЫХ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43652" y="4438314"/>
            <a:ext cx="27613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0" u="none" strike="noStrike" baseline="0" dirty="0" smtClean="0">
                <a:latin typeface="Arial" panose="020B0604020202020204" pitchFamily="34" charset="0"/>
              </a:rPr>
              <a:t>МАКСИМАЛЬНЫЙ СРОК КРЕДИТА –</a:t>
            </a:r>
            <a:endParaRPr lang="ru-RU" sz="2000" b="0" i="0" u="none" strike="noStrike" baseline="0" dirty="0" smtClean="0">
              <a:latin typeface="Arial" panose="020B0604020202020204" pitchFamily="34" charset="0"/>
            </a:endParaRPr>
          </a:p>
          <a:p>
            <a:pPr algn="ctr"/>
            <a:endParaRPr lang="ru-RU" sz="2800" b="1" i="0" u="none" strike="noStrike" baseline="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800" b="1" i="0" u="none" strike="noStrike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20 </a:t>
            </a:r>
            <a:r>
              <a:rPr lang="ru-RU" sz="2000" b="1" i="0" u="none" strike="noStrike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лет</a:t>
            </a:r>
            <a:endParaRPr lang="ru-RU" sz="1600" dirty="0">
              <a:solidFill>
                <a:srgbClr val="C0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295461" y="1191187"/>
            <a:ext cx="0" cy="5589859"/>
          </a:xfrm>
          <a:prstGeom prst="line">
            <a:avLst/>
          </a:prstGeom>
          <a:ln w="15875" cap="rnd" cmpd="thinThick">
            <a:solidFill>
              <a:schemeClr val="bg1">
                <a:lumMod val="50000"/>
              </a:schemeClr>
            </a:solidFill>
            <a:prstDash val="lg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679952" y="1198733"/>
            <a:ext cx="0" cy="5582313"/>
          </a:xfrm>
          <a:prstGeom prst="line">
            <a:avLst/>
          </a:prstGeom>
          <a:ln w="15875" cap="rnd" cmpd="thinThick">
            <a:solidFill>
              <a:schemeClr val="bg1">
                <a:lumMod val="50000"/>
              </a:schemeClr>
            </a:solidFill>
            <a:prstDash val="lg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ятиугольник 15"/>
          <p:cNvSpPr/>
          <p:nvPr/>
        </p:nvSpPr>
        <p:spPr>
          <a:xfrm>
            <a:off x="591127" y="77187"/>
            <a:ext cx="8617528" cy="875634"/>
          </a:xfrm>
          <a:prstGeom prst="homePlate">
            <a:avLst/>
          </a:prstGeom>
          <a:pattFill prst="ltUpDiag">
            <a:fgClr>
              <a:schemeClr val="bg1"/>
            </a:fgClr>
            <a:bgClr>
              <a:schemeClr val="bg1"/>
            </a:bgClr>
          </a:pattFill>
          <a:ln w="158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none" strike="noStrike" baseline="0" dirty="0" smtClean="0">
                <a:solidFill>
                  <a:srgbClr val="00B0F0"/>
                </a:solidFill>
                <a:latin typeface="Arial" panose="020B0604020202020204" pitchFamily="34" charset="0"/>
              </a:rPr>
              <a:t>Ипотечное кредитование с государственной поддержкой под 6,5%</a:t>
            </a:r>
            <a:r>
              <a:rPr lang="ru-RU" sz="2400" b="1" i="0" u="none" strike="noStrike" baseline="0" dirty="0" smtClean="0">
                <a:solidFill>
                  <a:srgbClr val="00B0F0"/>
                </a:solidFill>
                <a:latin typeface="Arial" panose="020B0604020202020204" pitchFamily="34" charset="0"/>
              </a:rPr>
              <a:t> </a:t>
            </a:r>
            <a:endParaRPr lang="ru-RU" sz="2400" dirty="0" smtClean="0">
              <a:solidFill>
                <a:srgbClr val="00B0F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3867" y="4438314"/>
            <a:ext cx="27465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</a:rPr>
              <a:t>МИНИМАЛЬНАЯ</a:t>
            </a:r>
          </a:p>
          <a:p>
            <a:pPr algn="ctr"/>
            <a:r>
              <a:rPr lang="ru-RU" b="1" i="0" u="none" strike="noStrike" baseline="0" dirty="0" smtClean="0">
                <a:latin typeface="Arial" panose="020B0604020202020204" pitchFamily="34" charset="0"/>
              </a:rPr>
              <a:t>СУММА </a:t>
            </a:r>
          </a:p>
          <a:p>
            <a:pPr algn="ctr"/>
            <a:r>
              <a:rPr lang="ru-RU" b="1" i="0" u="none" strike="noStrike" baseline="0" dirty="0" smtClean="0">
                <a:latin typeface="Arial" panose="020B0604020202020204" pitchFamily="34" charset="0"/>
              </a:rPr>
              <a:t>ПО ЛИПЕЦКОЙ ОБЛАСТИ –</a:t>
            </a:r>
          </a:p>
          <a:p>
            <a:pPr algn="ctr"/>
            <a:r>
              <a:rPr lang="ru-RU" sz="2400" b="1" i="1" u="none" strike="noStrike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300 000 </a:t>
            </a:r>
            <a:r>
              <a:rPr lang="ru-RU" sz="1400" b="1" i="1" u="none" strike="noStrike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РУБ.</a:t>
            </a:r>
            <a:endParaRPr lang="ru-RU" sz="1400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85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ятиугольник 15"/>
          <p:cNvSpPr/>
          <p:nvPr/>
        </p:nvSpPr>
        <p:spPr>
          <a:xfrm>
            <a:off x="591127" y="77187"/>
            <a:ext cx="8617528" cy="875634"/>
          </a:xfrm>
          <a:prstGeom prst="homePlate">
            <a:avLst/>
          </a:prstGeom>
          <a:pattFill prst="ltUpDiag">
            <a:fgClr>
              <a:schemeClr val="bg1"/>
            </a:fgClr>
            <a:bgClr>
              <a:schemeClr val="bg1"/>
            </a:bgClr>
          </a:pattFill>
          <a:ln w="158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none" strike="noStrike" baseline="0" dirty="0" smtClean="0">
                <a:solidFill>
                  <a:srgbClr val="00B0F0"/>
                </a:solidFill>
                <a:latin typeface="Arial" panose="020B0604020202020204" pitchFamily="34" charset="0"/>
              </a:rPr>
              <a:t>Ипотечное кредитование с государственной поддержкой под 6,5%</a:t>
            </a:r>
            <a:r>
              <a:rPr lang="ru-RU" sz="2400" b="1" i="0" u="none" strike="noStrike" baseline="0" dirty="0" smtClean="0">
                <a:solidFill>
                  <a:srgbClr val="00B0F0"/>
                </a:solidFill>
                <a:latin typeface="Arial" panose="020B0604020202020204" pitchFamily="34" charset="0"/>
              </a:rPr>
              <a:t> </a:t>
            </a:r>
            <a:endParaRPr lang="ru-RU" sz="2400" dirty="0" smtClean="0">
              <a:solidFill>
                <a:srgbClr val="00B0F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5324" y="1884465"/>
            <a:ext cx="408951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ООО СЗ ИНСПЕП</a:t>
            </a:r>
          </a:p>
          <a:p>
            <a:endParaRPr lang="ru-RU" sz="1900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ООО СЗ 25 </a:t>
            </a: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Этаж</a:t>
            </a:r>
            <a:endParaRPr lang="ru-RU" sz="19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ru-RU" sz="1900" b="1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ОАО трест </a:t>
            </a:r>
            <a:r>
              <a:rPr lang="ru-RU" sz="1900" b="1" dirty="0" err="1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Липецкстрой</a:t>
            </a:r>
            <a:endParaRPr lang="ru-RU" sz="1900" b="1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ru-RU" sz="1900" b="1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4. ООО ГЛОБУС ГРУПП</a:t>
            </a:r>
          </a:p>
          <a:p>
            <a:endParaRPr lang="ru-RU" sz="19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5. АО ДСК</a:t>
            </a:r>
          </a:p>
          <a:p>
            <a:endParaRPr lang="ru-RU" sz="1900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6. ООО СЗ </a:t>
            </a:r>
            <a:r>
              <a:rPr lang="ru-RU" sz="1900" b="1" dirty="0" err="1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Интер</a:t>
            </a:r>
            <a:endParaRPr lang="ru-RU" sz="1900" b="1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ru-RU" sz="1900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7. ПАО </a:t>
            </a:r>
            <a:r>
              <a:rPr lang="ru-RU" sz="1900" b="1" dirty="0" err="1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Орелстрой</a:t>
            </a:r>
            <a:endParaRPr lang="ru-RU" sz="1900" b="1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ru-RU" sz="1900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8. ООО СЗ Модельный мир</a:t>
            </a:r>
            <a:endParaRPr lang="ru-RU" sz="1900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38676" y="1210968"/>
            <a:ext cx="67370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ЗАСТРОЙЩИКИ - партнёры по программе ипотечного кредитования с господдержкой в г. Липецке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9943" y="2115446"/>
            <a:ext cx="4350639" cy="4544001"/>
          </a:xfrm>
          <a:prstGeom prst="rect">
            <a:avLst/>
          </a:prstGeom>
        </p:spPr>
      </p:pic>
      <p:sp>
        <p:nvSpPr>
          <p:cNvPr id="24" name="Нашивка 23"/>
          <p:cNvSpPr/>
          <p:nvPr/>
        </p:nvSpPr>
        <p:spPr>
          <a:xfrm>
            <a:off x="1240322" y="1192862"/>
            <a:ext cx="398354" cy="752990"/>
          </a:xfrm>
          <a:prstGeom prst="chevron">
            <a:avLst/>
          </a:prstGeom>
          <a:solidFill>
            <a:srgbClr val="7EB406"/>
          </a:solidFill>
          <a:effectLst>
            <a:glow>
              <a:schemeClr val="accent1">
                <a:alpha val="40000"/>
              </a:schemeClr>
            </a:glow>
          </a:effectLst>
          <a:scene3d>
            <a:camera prst="orthographicFront"/>
            <a:lightRig rig="freezing" dir="t"/>
          </a:scene3d>
          <a:sp3d extrusionH="127000">
            <a:bevelT w="107950" h="107950"/>
            <a:bevelB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847823" y="1192862"/>
            <a:ext cx="398354" cy="752990"/>
          </a:xfrm>
          <a:prstGeom prst="chevron">
            <a:avLst/>
          </a:prstGeom>
          <a:solidFill>
            <a:srgbClr val="7EB406"/>
          </a:solidFill>
          <a:effectLst>
            <a:glow>
              <a:schemeClr val="accent1">
                <a:alpha val="40000"/>
              </a:schemeClr>
            </a:glow>
          </a:effectLst>
          <a:scene3d>
            <a:camera prst="orthographicFront"/>
            <a:lightRig rig="freezing" dir="t"/>
          </a:scene3d>
          <a:sp3d extrusionH="127000">
            <a:bevelT w="107950" h="107950"/>
            <a:bevelB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82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80246" y="3956364"/>
            <a:ext cx="9243588" cy="2761307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иугольник 18"/>
          <p:cNvSpPr/>
          <p:nvPr/>
        </p:nvSpPr>
        <p:spPr>
          <a:xfrm>
            <a:off x="591127" y="77187"/>
            <a:ext cx="8617528" cy="875634"/>
          </a:xfrm>
          <a:prstGeom prst="homePlate">
            <a:avLst/>
          </a:prstGeom>
          <a:pattFill prst="ltUpDiag">
            <a:fgClr>
              <a:schemeClr val="bg1"/>
            </a:fgClr>
            <a:bgClr>
              <a:schemeClr val="bg1"/>
            </a:bgClr>
          </a:pattFill>
          <a:ln w="158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B0F0"/>
                </a:solidFill>
                <a:latin typeface="Arial" panose="020B0604020202020204" pitchFamily="34" charset="0"/>
              </a:rPr>
              <a:t>Кредитная программа для жителей села</a:t>
            </a:r>
          </a:p>
          <a:p>
            <a:pPr algn="ctr"/>
            <a:r>
              <a:rPr lang="ru-RU" sz="2400" b="1" i="1" dirty="0" smtClean="0">
                <a:solidFill>
                  <a:srgbClr val="00B0F0"/>
                </a:solidFill>
                <a:latin typeface="Arial" panose="020B0604020202020204" pitchFamily="34" charset="0"/>
              </a:rPr>
              <a:t>«Сельская ипотека»</a:t>
            </a:r>
            <a:endParaRPr lang="ru-RU" sz="2400" dirty="0" smtClean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12752" y="1318716"/>
            <a:ext cx="8593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baseline="0" dirty="0" smtClean="0">
                <a:latin typeface="Arial" panose="020B0604020202020204" pitchFamily="34" charset="0"/>
              </a:rPr>
              <a:t>В 2020 году дан старт реализации новой государственной</a:t>
            </a:r>
            <a:r>
              <a:rPr lang="ru-RU" b="1" i="0" u="none" strike="noStrike" dirty="0" smtClean="0">
                <a:latin typeface="Arial" panose="020B0604020202020204" pitchFamily="34" charset="0"/>
              </a:rPr>
              <a:t> программы «Комплексное развитие сельских территорий»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6507" y="2242178"/>
            <a:ext cx="95325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dirty="0" smtClean="0">
                <a:latin typeface="Arial" panose="020B0604020202020204" pitchFamily="34" charset="0"/>
              </a:rPr>
              <a:t>С этого года жители Липецкой области смогут воспользоваться новыми видами развития жилищного строительства, одним из них которых является льготная сельская ипотека. Оформить ипотечный кредит на строительство дома возможно по ставке до </a:t>
            </a:r>
            <a:r>
              <a:rPr lang="ru-RU" sz="2400" b="1" i="0" u="none" strike="noStrike" dirty="0" smtClean="0">
                <a:solidFill>
                  <a:srgbClr val="C00000"/>
                </a:solidFill>
                <a:latin typeface="Arial" panose="020B0604020202020204" pitchFamily="34" charset="0"/>
              </a:rPr>
              <a:t>3,0 %</a:t>
            </a:r>
            <a:r>
              <a:rPr lang="ru-RU" b="1" i="0" u="none" strike="noStrike" dirty="0" smtClean="0">
                <a:latin typeface="Arial" panose="020B0604020202020204" pitchFamily="34" charset="0"/>
              </a:rPr>
              <a:t> годовых на срок до </a:t>
            </a:r>
            <a:r>
              <a:rPr lang="ru-RU" sz="2400" b="1" i="0" u="none" strike="noStrike" dirty="0" smtClean="0">
                <a:solidFill>
                  <a:srgbClr val="C00000"/>
                </a:solidFill>
                <a:latin typeface="Arial" panose="020B0604020202020204" pitchFamily="34" charset="0"/>
              </a:rPr>
              <a:t>25 лет</a:t>
            </a:r>
            <a:endParaRPr lang="ru-RU" b="1" i="0" u="none" strike="noStrike" dirty="0" smtClean="0">
              <a:latin typeface="Arial" panose="020B0604020202020204" pitchFamily="34" charset="0"/>
            </a:endParaRPr>
          </a:p>
          <a:p>
            <a:pPr algn="ctr"/>
            <a:r>
              <a:rPr lang="ru-RU" b="1" i="0" u="none" strike="noStrike" dirty="0" smtClean="0">
                <a:latin typeface="Arial" panose="020B0604020202020204" pitchFamily="34" charset="0"/>
              </a:rPr>
              <a:t>в банках - участниках данной программы</a:t>
            </a: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9745" y="4372833"/>
            <a:ext cx="2782154" cy="1987975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4417" y="3848083"/>
            <a:ext cx="3583469" cy="26885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127" y="1204951"/>
            <a:ext cx="964964" cy="96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47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1191186"/>
            <a:ext cx="9913544" cy="27672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lumMod val="75000"/>
                  <a:alpha val="43000"/>
                </a:schemeClr>
              </a:gs>
              <a:gs pos="65000">
                <a:schemeClr val="bg1">
                  <a:lumMod val="85000"/>
                  <a:alpha val="38000"/>
                </a:schemeClr>
              </a:gs>
              <a:gs pos="21000">
                <a:schemeClr val="bg1">
                  <a:lumMod val="95000"/>
                  <a:alpha val="14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44" y="3958480"/>
            <a:ext cx="9906000" cy="289952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8000">
                <a:schemeClr val="bg1">
                  <a:lumMod val="75000"/>
                  <a:alpha val="39000"/>
                </a:schemeClr>
              </a:gs>
              <a:gs pos="66000">
                <a:schemeClr val="bg1">
                  <a:lumMod val="85000"/>
                  <a:alpha val="41000"/>
                </a:schemeClr>
              </a:gs>
              <a:gs pos="31000">
                <a:schemeClr val="bg1">
                  <a:lumMod val="95000"/>
                  <a:alpha val="17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9919" y="1720661"/>
            <a:ext cx="27465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baseline="0" dirty="0" smtClean="0">
                <a:latin typeface="Arial" panose="020B0604020202020204" pitchFamily="34" charset="0"/>
              </a:rPr>
              <a:t>МАКСИМАЛЬНАЯ СУММА </a:t>
            </a:r>
          </a:p>
          <a:p>
            <a:pPr algn="ctr"/>
            <a:r>
              <a:rPr lang="ru-RU" b="1" i="0" u="none" strike="noStrike" baseline="0" dirty="0" smtClean="0">
                <a:latin typeface="Arial" panose="020B0604020202020204" pitchFamily="34" charset="0"/>
              </a:rPr>
              <a:t>ПО ЛИПЕЦКОЙ ОБЛАСТИ –</a:t>
            </a:r>
          </a:p>
          <a:p>
            <a:pPr algn="ctr"/>
            <a:r>
              <a:rPr lang="ru-RU" sz="2400" b="1" i="1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3 000 000 </a:t>
            </a:r>
            <a:r>
              <a:rPr lang="ru-RU" sz="1400" b="1" i="1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РУБ.</a:t>
            </a:r>
            <a:endParaRPr lang="ru-RU" sz="1400" i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45873" y="4441443"/>
            <a:ext cx="284357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0" u="none" strike="noStrike" baseline="0" dirty="0" smtClean="0">
                <a:latin typeface="Arial" panose="020B0604020202020204" pitchFamily="34" charset="0"/>
              </a:rPr>
              <a:t>МИНИМАЛЬНЫЙ ПЕРВОНАЧАЛЬНЫЙ ВЗНОС –</a:t>
            </a:r>
            <a:endParaRPr lang="ru-RU" sz="2000" b="0" i="0" u="none" strike="noStrike" baseline="0" dirty="0" smtClean="0">
              <a:latin typeface="Arial" panose="020B0604020202020204" pitchFamily="34" charset="0"/>
            </a:endParaRPr>
          </a:p>
          <a:p>
            <a:pPr algn="ctr"/>
            <a:endParaRPr lang="ru-RU" sz="700" b="1" i="0" u="none" strike="noStrike" baseline="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800" b="1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10 </a:t>
            </a:r>
            <a:r>
              <a:rPr lang="ru-RU" sz="2400" b="1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%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56921" y="1379461"/>
            <a:ext cx="293476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ru-RU" sz="1400" b="1" i="0" u="none" strike="noStrike" baseline="0" dirty="0" smtClean="0">
                <a:latin typeface="Arial" panose="020B0604020202020204" pitchFamily="34" charset="0"/>
              </a:rPr>
              <a:t> Строительство или завершение строительства жилого дома на земельном</a:t>
            </a:r>
            <a:r>
              <a:rPr lang="ru-RU" sz="1400" b="1" i="0" u="none" strike="noStrike" dirty="0" smtClean="0">
                <a:latin typeface="Arial" panose="020B0604020202020204" pitchFamily="34" charset="0"/>
              </a:rPr>
              <a:t> участке, находящимся в собственности;</a:t>
            </a:r>
          </a:p>
          <a:p>
            <a:pPr algn="ctr"/>
            <a:endParaRPr lang="ru-RU" sz="800" b="1" i="0" u="none" strike="noStrike" dirty="0" smtClean="0">
              <a:latin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Arial" panose="020B0604020202020204" pitchFamily="34" charset="0"/>
              </a:rPr>
              <a:t> Покупка дома с землей по договору купли – продажи;</a:t>
            </a:r>
          </a:p>
          <a:p>
            <a:pPr algn="ctr"/>
            <a:endParaRPr lang="ru-RU" sz="800" b="1" dirty="0" smtClean="0">
              <a:latin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  <a:tabLst>
                <a:tab pos="271463" algn="l"/>
              </a:tabLst>
            </a:pPr>
            <a:r>
              <a:rPr lang="ru-RU" sz="1400" b="1" dirty="0" smtClean="0">
                <a:latin typeface="Arial" panose="020B0604020202020204" pitchFamily="34" charset="0"/>
              </a:rPr>
              <a:t> Покупка земельного участка и строительство на нем жилого дома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45872" y="1856515"/>
            <a:ext cx="30676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baseline="0" dirty="0" smtClean="0">
                <a:latin typeface="Arial" panose="020B0604020202020204" pitchFamily="34" charset="0"/>
              </a:rPr>
              <a:t>СТАВКА ПО ИПОТЕЧНОМУ </a:t>
            </a:r>
          </a:p>
          <a:p>
            <a:pPr algn="ctr"/>
            <a:r>
              <a:rPr lang="ru-RU" b="1" i="0" u="none" strike="noStrike" baseline="0" dirty="0" smtClean="0">
                <a:latin typeface="Arial" panose="020B0604020202020204" pitchFamily="34" charset="0"/>
              </a:rPr>
              <a:t>КРЕДИТУ – до </a:t>
            </a:r>
            <a:r>
              <a:rPr lang="ru-RU" sz="2400" b="1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ru-RU" b="1" i="0" u="none" strike="noStrike" baseline="0" dirty="0" smtClean="0">
                <a:latin typeface="Arial" panose="020B0604020202020204" pitchFamily="34" charset="0"/>
              </a:rPr>
              <a:t> </a:t>
            </a:r>
            <a:r>
              <a:rPr lang="ru-RU" b="1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%</a:t>
            </a:r>
            <a:r>
              <a:rPr lang="ru-RU" b="1" i="0" u="none" strike="noStrike" baseline="0" dirty="0" smtClean="0">
                <a:latin typeface="Arial" panose="020B0604020202020204" pitchFamily="34" charset="0"/>
              </a:rPr>
              <a:t> годовых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43652" y="4438314"/>
            <a:ext cx="27613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0" u="none" strike="noStrike" baseline="0" dirty="0" smtClean="0">
                <a:latin typeface="Arial" panose="020B0604020202020204" pitchFamily="34" charset="0"/>
              </a:rPr>
              <a:t>МАКСИМАЛЬНЫЙ СРОК КРЕДИТА –</a:t>
            </a:r>
            <a:endParaRPr lang="ru-RU" sz="2000" b="0" i="0" u="none" strike="noStrike" baseline="0" dirty="0" smtClean="0">
              <a:latin typeface="Arial" panose="020B0604020202020204" pitchFamily="34" charset="0"/>
            </a:endParaRPr>
          </a:p>
          <a:p>
            <a:pPr algn="ctr"/>
            <a:endParaRPr lang="ru-RU" sz="2800" b="1" i="0" u="none" strike="noStrike" baseline="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800" b="1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25 </a:t>
            </a:r>
            <a:r>
              <a:rPr lang="ru-RU" sz="2000" b="1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лет</a:t>
            </a:r>
            <a:endParaRPr lang="ru-RU" sz="1600" dirty="0">
              <a:solidFill>
                <a:srgbClr val="FF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295461" y="1191187"/>
            <a:ext cx="0" cy="5589859"/>
          </a:xfrm>
          <a:prstGeom prst="line">
            <a:avLst/>
          </a:prstGeom>
          <a:ln w="15875" cap="rnd" cmpd="thinThick">
            <a:solidFill>
              <a:schemeClr val="bg1">
                <a:lumMod val="50000"/>
              </a:schemeClr>
            </a:solidFill>
            <a:prstDash val="lg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679952" y="1198733"/>
            <a:ext cx="0" cy="5582313"/>
          </a:xfrm>
          <a:prstGeom prst="line">
            <a:avLst/>
          </a:prstGeom>
          <a:ln w="15875" cap="rnd" cmpd="thinThick">
            <a:solidFill>
              <a:schemeClr val="bg1">
                <a:lumMod val="50000"/>
              </a:schemeClr>
            </a:solidFill>
            <a:prstDash val="lg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73867" y="4438314"/>
            <a:ext cx="27465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</a:rPr>
              <a:t>МИНИМАЛЬНАЯ</a:t>
            </a:r>
          </a:p>
          <a:p>
            <a:pPr algn="ctr"/>
            <a:r>
              <a:rPr lang="ru-RU" b="1" i="0" u="none" strike="noStrike" baseline="0" dirty="0" smtClean="0">
                <a:latin typeface="Arial" panose="020B0604020202020204" pitchFamily="34" charset="0"/>
              </a:rPr>
              <a:t>СУММА </a:t>
            </a:r>
          </a:p>
          <a:p>
            <a:pPr algn="ctr"/>
            <a:r>
              <a:rPr lang="ru-RU" b="1" i="0" u="none" strike="noStrike" baseline="0" dirty="0" smtClean="0">
                <a:latin typeface="Arial" panose="020B0604020202020204" pitchFamily="34" charset="0"/>
              </a:rPr>
              <a:t>ПО ЛИПЕЦКОЙ ОБЛАСТИ –</a:t>
            </a:r>
          </a:p>
          <a:p>
            <a:pPr algn="ctr"/>
            <a:r>
              <a:rPr lang="ru-RU" sz="2400" b="1" i="1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100 000 </a:t>
            </a:r>
            <a:r>
              <a:rPr lang="ru-RU" sz="1400" b="1" i="1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РУБ.</a:t>
            </a:r>
            <a:endParaRPr lang="ru-RU" sz="1400" i="1" dirty="0" smtClean="0">
              <a:solidFill>
                <a:srgbClr val="FF0000"/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591127" y="77187"/>
            <a:ext cx="8617528" cy="875634"/>
          </a:xfrm>
          <a:prstGeom prst="homePlate">
            <a:avLst/>
          </a:prstGeom>
          <a:pattFill prst="ltUpDiag">
            <a:fgClr>
              <a:schemeClr val="bg1"/>
            </a:fgClr>
            <a:bgClr>
              <a:schemeClr val="bg1"/>
            </a:bgClr>
          </a:pattFill>
          <a:ln w="158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B0F0"/>
                </a:solidFill>
                <a:latin typeface="Arial" panose="020B0604020202020204" pitchFamily="34" charset="0"/>
              </a:rPr>
              <a:t>Кредитная программа для жителей села</a:t>
            </a:r>
          </a:p>
          <a:p>
            <a:pPr algn="ctr"/>
            <a:r>
              <a:rPr lang="ru-RU" sz="2400" b="1" i="1" dirty="0" smtClean="0">
                <a:solidFill>
                  <a:srgbClr val="00B0F0"/>
                </a:solidFill>
                <a:latin typeface="Arial" panose="020B0604020202020204" pitchFamily="34" charset="0"/>
              </a:rPr>
              <a:t>«Сельская ипотека»</a:t>
            </a:r>
            <a:endParaRPr lang="ru-RU" sz="24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57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328</Words>
  <Application>Microsoft Office PowerPoint</Application>
  <PresentationFormat>Лист A4 (210x297 мм)</PresentationFormat>
  <Paragraphs>71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 В. Кирин</dc:creator>
  <cp:lastModifiedBy>Uzalo</cp:lastModifiedBy>
  <cp:revision>59</cp:revision>
  <cp:lastPrinted>2020-05-29T13:33:27Z</cp:lastPrinted>
  <dcterms:created xsi:type="dcterms:W3CDTF">2020-05-28T14:19:34Z</dcterms:created>
  <dcterms:modified xsi:type="dcterms:W3CDTF">2020-08-17T05:58:24Z</dcterms:modified>
</cp:coreProperties>
</file>