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7" r:id="rId3"/>
    <p:sldId id="260" r:id="rId4"/>
    <p:sldId id="261" r:id="rId5"/>
    <p:sldId id="266" r:id="rId6"/>
    <p:sldId id="265" r:id="rId7"/>
    <p:sldId id="264" r:id="rId8"/>
    <p:sldId id="263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54301" autoAdjust="0"/>
  </p:normalViewPr>
  <p:slideViewPr>
    <p:cSldViewPr>
      <p:cViewPr varScale="1">
        <p:scale>
          <a:sx n="38" d="100"/>
          <a:sy n="38" d="100"/>
        </p:scale>
        <p:origin x="-22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07A8D-2154-4EB3-B556-4E86C0CE77B3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DABBF-1D42-4D37-83FD-9CE89FE44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Уважаемый Сергей Михайлович! Уважаемая Людмила Геннадьевна! Уважаемые коллеги!</a:t>
            </a:r>
          </a:p>
          <a:p>
            <a:r>
              <a:rPr lang="ru-RU" dirty="0" smtClean="0"/>
              <a:t>Разрешите представить вашему вниманию</a:t>
            </a:r>
            <a:r>
              <a:rPr lang="ru-RU" baseline="0" dirty="0" smtClean="0"/>
              <a:t> небольшой отчет о работе отделения анестезиологии-реанимации нашей клиники за 6 месяцев 2020 года в сравнении с аналогичным периодом 2019 года. Не удивительно то, что вы видите снижение всех основных показателей нашей работы. Общее количество анестезиологических пособий снизилось на </a:t>
            </a:r>
            <a:r>
              <a:rPr lang="ru-RU" baseline="0" dirty="0" smtClean="0"/>
              <a:t>365 единиц. </a:t>
            </a:r>
            <a:r>
              <a:rPr lang="ru-RU" baseline="0" dirty="0" smtClean="0"/>
              <a:t>С этой трибуны уже говорилось </a:t>
            </a:r>
            <a:r>
              <a:rPr lang="ru-RU" baseline="0" dirty="0" smtClean="0"/>
              <a:t>об основной причине </a:t>
            </a:r>
            <a:r>
              <a:rPr lang="ru-RU" baseline="0" dirty="0" smtClean="0"/>
              <a:t>данного факта и это новая </a:t>
            </a:r>
            <a:r>
              <a:rPr lang="ru-RU" baseline="0" dirty="0" err="1" smtClean="0"/>
              <a:t>коронавирусная</a:t>
            </a:r>
            <a:r>
              <a:rPr lang="ru-RU" baseline="0" dirty="0" smtClean="0"/>
              <a:t> инфекция Ковид-19, в результате распространения которой вводились карантинные мероприятия на оказание плановой помощи в лечебных учреждениях нашего региона, и, соответственно, наибольшее снижение показателя количества анестезий мы видим в колонке плановых анестезиологических пособий – </a:t>
            </a:r>
            <a:r>
              <a:rPr lang="ru-RU" baseline="0" dirty="0" smtClean="0"/>
              <a:t>315. </a:t>
            </a:r>
            <a:r>
              <a:rPr lang="ru-RU" baseline="0" dirty="0" smtClean="0"/>
              <a:t>Однако наблюдается и снижение экстренных анестезиологических пособий на </a:t>
            </a:r>
            <a:r>
              <a:rPr lang="ru-RU" baseline="0" dirty="0" smtClean="0"/>
              <a:t>53 </a:t>
            </a:r>
            <a:r>
              <a:rPr lang="ru-RU" baseline="0" dirty="0" smtClean="0"/>
              <a:t>единиц, на мой взгляд связано с карантинными мероприятиями в образовательных учреждениях и, как вариант, нахождением </a:t>
            </a:r>
            <a:r>
              <a:rPr lang="ru-RU" baseline="0" dirty="0" smtClean="0"/>
              <a:t>детей </a:t>
            </a:r>
            <a:r>
              <a:rPr lang="ru-RU" baseline="0" dirty="0" smtClean="0"/>
              <a:t>под домашним </a:t>
            </a:r>
            <a:r>
              <a:rPr lang="ru-RU" baseline="0" dirty="0" smtClean="0"/>
              <a:t>контролем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DABBF-1D42-4D37-83FD-9CE89FE44E6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данном слайде представлен</a:t>
            </a:r>
            <a:r>
              <a:rPr lang="ru-RU" baseline="0" dirty="0" smtClean="0"/>
              <a:t> отчет по основным методикам анестезиологических пособий, применяемых в нашем отделении. Наибольшее снижение отмечается  в применении аппаратно масочной анестезии – это наиболее часто применяемая методика при </a:t>
            </a:r>
            <a:r>
              <a:rPr lang="ru-RU" b="1" baseline="0" dirty="0" smtClean="0"/>
              <a:t>плановых</a:t>
            </a:r>
            <a:r>
              <a:rPr lang="ru-RU" baseline="0" dirty="0" smtClean="0"/>
              <a:t> оперативных вмешательствах у пациентов от 3 до 12 лет. Также имеется снижение количества многокомпонентной анестезии с искусственной </a:t>
            </a:r>
            <a:r>
              <a:rPr lang="ru-RU" baseline="0" dirty="0" smtClean="0"/>
              <a:t>вентиляцией </a:t>
            </a:r>
            <a:r>
              <a:rPr lang="ru-RU" baseline="0" dirty="0" smtClean="0"/>
              <a:t>легких на </a:t>
            </a:r>
            <a:r>
              <a:rPr lang="ru-RU" b="1" baseline="0" dirty="0" smtClean="0"/>
              <a:t>47</a:t>
            </a:r>
            <a:r>
              <a:rPr lang="ru-RU" baseline="0" dirty="0" smtClean="0"/>
              <a:t>, </a:t>
            </a:r>
            <a:r>
              <a:rPr lang="ru-RU" baseline="0" dirty="0" smtClean="0"/>
              <a:t>при анализе по возрастным группам наиболее значимое снижение отмечено в возрастной группе от 1 года до 3 лет, то есть, как раз тот возраст, когда дети поступают на плановое лечение. Снижение количества тотальных внутривенных анестезий на </a:t>
            </a:r>
            <a:r>
              <a:rPr lang="ru-RU" baseline="0" dirty="0" smtClean="0"/>
              <a:t>6 </a:t>
            </a:r>
            <a:r>
              <a:rPr lang="ru-RU" baseline="0" dirty="0" smtClean="0"/>
              <a:t>за отчетный период не является значимым, позвольте подробно на нем не останавливаться. Мне хочется обратить ваше внимание, что несмотря на снижение общего количества оперативных вмешательств произошел рост числа применяемых в нашем отделении регионарных методик, как центральных </a:t>
            </a:r>
            <a:r>
              <a:rPr lang="ru-RU" baseline="0" dirty="0" err="1" smtClean="0"/>
              <a:t>нейроаксиальных</a:t>
            </a:r>
            <a:r>
              <a:rPr lang="ru-RU" baseline="0" dirty="0" smtClean="0"/>
              <a:t> блокад, так и периферических блокад туловища и стволовых блокад нервов. Так </a:t>
            </a:r>
            <a:r>
              <a:rPr lang="ru-RU" b="1" baseline="0" dirty="0" smtClean="0"/>
              <a:t>9</a:t>
            </a:r>
            <a:r>
              <a:rPr lang="ru-RU" baseline="0" dirty="0" smtClean="0"/>
              <a:t> увеличилось общее количество спинальных анестезий, сделано больше на </a:t>
            </a:r>
            <a:r>
              <a:rPr lang="ru-RU" b="1" baseline="0" dirty="0" smtClean="0"/>
              <a:t>4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эпидуральных</a:t>
            </a:r>
            <a:r>
              <a:rPr lang="ru-RU" baseline="0" dirty="0" smtClean="0"/>
              <a:t> блокады и не побоюсь этого слова, освоена методика комбинированной </a:t>
            </a:r>
            <a:r>
              <a:rPr lang="ru-RU" baseline="0" dirty="0" err="1" smtClean="0"/>
              <a:t>спиноэпидуральной</a:t>
            </a:r>
            <a:r>
              <a:rPr lang="ru-RU" baseline="0" dirty="0" smtClean="0"/>
              <a:t> анестезии из одного </a:t>
            </a:r>
            <a:r>
              <a:rPr lang="ru-RU" baseline="0" dirty="0" err="1" smtClean="0"/>
              <a:t>вкола</a:t>
            </a:r>
            <a:r>
              <a:rPr lang="ru-RU" baseline="0" dirty="0" smtClean="0"/>
              <a:t>. За отчетный период </a:t>
            </a:r>
            <a:r>
              <a:rPr lang="ru-RU" baseline="0" dirty="0" smtClean="0"/>
              <a:t>было выполнено </a:t>
            </a:r>
            <a:r>
              <a:rPr lang="ru-RU" b="1" baseline="0" dirty="0" smtClean="0"/>
              <a:t>три</a:t>
            </a:r>
            <a:r>
              <a:rPr lang="ru-RU" baseline="0" dirty="0" smtClean="0"/>
              <a:t> блокады, </a:t>
            </a:r>
            <a:r>
              <a:rPr lang="ru-RU" baseline="0" dirty="0" smtClean="0"/>
              <a:t>но уже сейчас мы насчитываем таких анестезий </a:t>
            </a:r>
            <a:r>
              <a:rPr lang="ru-RU" baseline="0" dirty="0" smtClean="0"/>
              <a:t>больше </a:t>
            </a:r>
            <a:r>
              <a:rPr lang="ru-RU" b="1" baseline="0" dirty="0" smtClean="0"/>
              <a:t>15</a:t>
            </a:r>
            <a:r>
              <a:rPr lang="ru-RU" baseline="0" dirty="0" smtClean="0"/>
              <a:t>. </a:t>
            </a:r>
            <a:r>
              <a:rPr lang="ru-RU" baseline="0" dirty="0" smtClean="0"/>
              <a:t>Не забывает нашу службу отделение онкологии с просьбой установки центрального венозного катетера, центральный венозный </a:t>
            </a:r>
            <a:r>
              <a:rPr lang="ru-RU" baseline="0" dirty="0" smtClean="0"/>
              <a:t>катетер ординаторами нашего отделения часто </a:t>
            </a:r>
            <a:r>
              <a:rPr lang="ru-RU" baseline="0" dirty="0" smtClean="0"/>
              <a:t>устанавливается именно там, приобретенные навыки в установке ЦВК используются нами и в операционных, особенно при возникновении экстренной ситуации.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DABBF-1D42-4D37-83FD-9CE89FE44E6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Несмотря</a:t>
            </a:r>
            <a:r>
              <a:rPr lang="ru-RU" baseline="0" dirty="0" smtClean="0"/>
              <a:t> на преимущества </a:t>
            </a:r>
            <a:r>
              <a:rPr lang="ru-RU" baseline="0" dirty="0" err="1" smtClean="0"/>
              <a:t>нейроаксиальных</a:t>
            </a:r>
            <a:r>
              <a:rPr lang="ru-RU" baseline="0" dirty="0" smtClean="0"/>
              <a:t> методик у них есть и недостатки. Основным недостатком спинальной анестезии является ограниченность времени анестезии, связано это с длительностью действия применяемого местного анестетика, а в случае </a:t>
            </a:r>
            <a:r>
              <a:rPr lang="ru-RU" baseline="0" dirty="0" err="1" smtClean="0"/>
              <a:t>эпидуральной</a:t>
            </a:r>
            <a:r>
              <a:rPr lang="ru-RU" baseline="0" dirty="0" smtClean="0"/>
              <a:t> анестезии к </a:t>
            </a:r>
            <a:r>
              <a:rPr lang="ru-RU" baseline="0" dirty="0" err="1" smtClean="0"/>
              <a:t>недостакам</a:t>
            </a:r>
            <a:r>
              <a:rPr lang="ru-RU" baseline="0" dirty="0" smtClean="0"/>
              <a:t> относят длительность наступления анестезии, это в среднем 20 – 30 минут, большой расход местного анестетика, больший, по сравнению со спинальной анестезией,</a:t>
            </a:r>
            <a:r>
              <a:rPr lang="ru-RU" baseline="0" dirty="0" smtClean="0"/>
              <a:t> % неудач и относительная сложность </a:t>
            </a:r>
            <a:r>
              <a:rPr lang="ru-RU" baseline="0" dirty="0" err="1" smtClean="0"/>
              <a:t>выпонения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DABBF-1D42-4D37-83FD-9CE89FE44E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КСЭДА позволяет</a:t>
            </a:r>
            <a:r>
              <a:rPr lang="ru-RU" baseline="0" dirty="0" smtClean="0"/>
              <a:t> объединить преимущества 2-х методик. И к недостаткам отнести только «относительную сложность».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DABBF-1D42-4D37-83FD-9CE89FE44E6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сожалению, пока данные наборы имеют некоторые</a:t>
            </a:r>
            <a:r>
              <a:rPr lang="ru-RU" baseline="0" dirty="0" smtClean="0"/>
              <a:t> возрастные ограничения из-за диаметра иглы </a:t>
            </a:r>
            <a:r>
              <a:rPr lang="ru-RU" baseline="0" dirty="0" err="1" smtClean="0"/>
              <a:t>Туохи</a:t>
            </a:r>
            <a:r>
              <a:rPr lang="ru-RU" baseline="0" dirty="0" smtClean="0"/>
              <a:t>. Самому маленькому пациенту, на момент проведения оперативного вмешательства, которому была проведена данная методика было 4 месяца без 2 дней.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DABBF-1D42-4D37-83FD-9CE89FE44E6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73-851E-421E-A4F0-2E9DE264CBD1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6317-B18F-4E53-860F-DF25E7F85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73-851E-421E-A4F0-2E9DE264CBD1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6317-B18F-4E53-860F-DF25E7F85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73-851E-421E-A4F0-2E9DE264CBD1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6317-B18F-4E53-860F-DF25E7F85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73-851E-421E-A4F0-2E9DE264CBD1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6317-B18F-4E53-860F-DF25E7F85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73-851E-421E-A4F0-2E9DE264CBD1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6317-B18F-4E53-860F-DF25E7F85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73-851E-421E-A4F0-2E9DE264CBD1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6317-B18F-4E53-860F-DF25E7F85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73-851E-421E-A4F0-2E9DE264CBD1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6317-B18F-4E53-860F-DF25E7F85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73-851E-421E-A4F0-2E9DE264CBD1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6317-B18F-4E53-860F-DF25E7F85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73-851E-421E-A4F0-2E9DE264CBD1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6317-B18F-4E53-860F-DF25E7F85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73-851E-421E-A4F0-2E9DE264CBD1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6317-B18F-4E53-860F-DF25E7F85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73-851E-421E-A4F0-2E9DE264CBD1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6317-B18F-4E53-860F-DF25E7F85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7E473-851E-421E-A4F0-2E9DE264CBD1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6317-B18F-4E53-860F-DF25E7F85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ГУЗ « Областная детская больница»</a:t>
            </a:r>
            <a:br>
              <a:rPr lang="ru-RU" sz="3200" b="1" dirty="0" smtClean="0"/>
            </a:br>
            <a:r>
              <a:rPr lang="ru-RU" sz="3200" b="1" dirty="0" smtClean="0"/>
              <a:t>отделение анестезиологии-реанимации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5240" cy="396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525"/>
                <a:gridCol w="2034665"/>
                <a:gridCol w="2013525"/>
                <a:gridCol w="2013525"/>
              </a:tblGrid>
              <a:tr h="72758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анестезии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плановые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экстренные</a:t>
                      </a:r>
                      <a:endParaRPr lang="ru-RU" sz="2400" dirty="0"/>
                    </a:p>
                  </a:txBody>
                  <a:tcPr anchor="ctr"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 мес. 2019 год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2187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1329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858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 мес. 2020 год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1822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1014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805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динамика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</a:t>
                      </a:r>
                      <a:r>
                        <a:rPr lang="ru-RU" sz="2400" b="1" dirty="0" smtClean="0"/>
                        <a:t>365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</a:t>
                      </a:r>
                      <a:r>
                        <a:rPr lang="ru-RU" sz="2400" b="1" dirty="0" smtClean="0"/>
                        <a:t>315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baseline="0" dirty="0" smtClean="0"/>
                        <a:t>53</a:t>
                      </a:r>
                      <a:endParaRPr lang="ru-RU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76256" y="6093296"/>
            <a:ext cx="2066528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 мес. 2020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39890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7000" dirty="0" smtClean="0"/>
              <a:t> ?</a:t>
            </a:r>
            <a:endParaRPr lang="ru-RU" sz="27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06a/000111d9-d7abc5a0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Отделение анестезиологии-реанимации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0285" cy="396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368000"/>
                <a:gridCol w="1224000"/>
                <a:gridCol w="1175657"/>
              </a:tblGrid>
              <a:tr h="72758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АМА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МКА С ИВЛ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ТВВА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СМА/ЭДА/КСЭДА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ПЕРИФЕР.БЛОКАДЫ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ЦВК</a:t>
                      </a:r>
                      <a:endParaRPr lang="ru-RU" dirty="0"/>
                    </a:p>
                  </a:txBody>
                  <a:tcPr anchor="ctr"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 мес. 2019 год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1135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688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105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46/11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 мес. 2020 год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1022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641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99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41(14)/</a:t>
                      </a: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15/3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динамика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 </a:t>
                      </a:r>
                      <a:r>
                        <a:rPr lang="ru-RU" sz="1800" b="1" dirty="0" smtClean="0"/>
                        <a:t>113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 </a:t>
                      </a:r>
                      <a:r>
                        <a:rPr lang="ru-RU" sz="1800" b="1" dirty="0" smtClean="0"/>
                        <a:t>47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baseline="0" dirty="0" smtClean="0"/>
                        <a:t>6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+9/+4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/+3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+2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+ 15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76256" y="6093296"/>
            <a:ext cx="2066528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 мес. 2020 год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spc="-10" dirty="0" smtClean="0">
                <a:cs typeface="Arial"/>
              </a:rPr>
              <a:t>Спинальная анестезия      Эпидуральная анестезия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4040188" cy="648072"/>
          </a:xfrm>
        </p:spPr>
        <p:txBody>
          <a:bodyPr>
            <a:normAutofit/>
          </a:bodyPr>
          <a:lstStyle/>
          <a:p>
            <a:pPr algn="ctr"/>
            <a:r>
              <a:rPr lang="ru-RU" spc="-10" dirty="0" smtClean="0">
                <a:cs typeface="Arial"/>
              </a:rPr>
              <a:t>ПРЕИМУЩЕСТВА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Простота методики, минимум оборудования</a:t>
            </a:r>
          </a:p>
          <a:p>
            <a:r>
              <a:rPr lang="ru-RU" dirty="0" smtClean="0"/>
              <a:t>Экономичность методики</a:t>
            </a:r>
          </a:p>
          <a:p>
            <a:r>
              <a:rPr lang="ru-RU" dirty="0" smtClean="0"/>
              <a:t>Минимизация влияния на гомеостаз</a:t>
            </a:r>
          </a:p>
          <a:p>
            <a:r>
              <a:rPr lang="ru-RU" dirty="0" smtClean="0"/>
              <a:t>Снижение частоты геморрагий во время операции</a:t>
            </a:r>
          </a:p>
          <a:p>
            <a:r>
              <a:rPr lang="ru-RU" dirty="0" smtClean="0"/>
              <a:t>Снижение частоты </a:t>
            </a:r>
            <a:r>
              <a:rPr lang="ru-RU" dirty="0" err="1" smtClean="0"/>
              <a:t>диспептических</a:t>
            </a:r>
            <a:r>
              <a:rPr lang="ru-RU" dirty="0" smtClean="0"/>
              <a:t> нарушений</a:t>
            </a:r>
          </a:p>
          <a:p>
            <a:r>
              <a:rPr lang="ru-RU" dirty="0" smtClean="0"/>
              <a:t>Применение в </a:t>
            </a:r>
            <a:r>
              <a:rPr lang="ru-RU" dirty="0" err="1" smtClean="0"/>
              <a:t>ургентных</a:t>
            </a:r>
            <a:r>
              <a:rPr lang="ru-RU" dirty="0" smtClean="0"/>
              <a:t> ситуациях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1008112"/>
          </a:xfrm>
        </p:spPr>
        <p:txBody>
          <a:bodyPr>
            <a:normAutofit fontScale="47500" lnSpcReduction="20000"/>
          </a:bodyPr>
          <a:lstStyle/>
          <a:p>
            <a:endParaRPr lang="ru-RU" spc="-10" dirty="0" smtClean="0">
              <a:cs typeface="Arial"/>
            </a:endParaRPr>
          </a:p>
          <a:p>
            <a:endParaRPr lang="ru-RU" spc="-10" dirty="0" smtClean="0">
              <a:cs typeface="Arial"/>
            </a:endParaRPr>
          </a:p>
          <a:p>
            <a:endParaRPr lang="ru-RU" spc="-10" dirty="0" smtClean="0">
              <a:cs typeface="Arial"/>
            </a:endParaRPr>
          </a:p>
          <a:p>
            <a:pPr algn="ctr"/>
            <a:r>
              <a:rPr lang="ru-RU" sz="5300" spc="-10" dirty="0" smtClean="0">
                <a:cs typeface="Arial"/>
              </a:rPr>
              <a:t>ПРЕИМУЩЕСТВА</a:t>
            </a:r>
            <a:endParaRPr lang="ru-RU" sz="5300" dirty="0" smtClean="0"/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788024" y="2174875"/>
            <a:ext cx="3898776" cy="3951288"/>
          </a:xfrm>
        </p:spPr>
        <p:txBody>
          <a:bodyPr/>
          <a:lstStyle/>
          <a:p>
            <a:r>
              <a:rPr lang="ru-RU" dirty="0" smtClean="0"/>
              <a:t>Управляемость</a:t>
            </a:r>
          </a:p>
          <a:p>
            <a:r>
              <a:rPr lang="ru-RU" dirty="0" smtClean="0"/>
              <a:t>Продление анестезии</a:t>
            </a:r>
          </a:p>
          <a:p>
            <a:r>
              <a:rPr lang="ru-RU" dirty="0" smtClean="0"/>
              <a:t>Послеоперационная аналгезия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6093296"/>
            <a:ext cx="2066528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 мес. 2020 год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332656"/>
            <a:ext cx="7211059" cy="5384423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482090" marR="5080" indent="-532130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latin typeface="+mj-lt"/>
                <a:cs typeface="Arial"/>
              </a:rPr>
              <a:t>КОМБИНИРОВАННАЯ </a:t>
            </a:r>
            <a:r>
              <a:rPr sz="2800" spc="-15" dirty="0">
                <a:latin typeface="+mj-lt"/>
                <a:cs typeface="Arial"/>
              </a:rPr>
              <a:t>СПИНАЛЬНО-  </a:t>
            </a:r>
            <a:r>
              <a:rPr sz="2800" spc="-10" dirty="0">
                <a:latin typeface="+mj-lt"/>
                <a:cs typeface="Arial"/>
              </a:rPr>
              <a:t>ЭПИДУРАЛЬНАЯ</a:t>
            </a:r>
            <a:r>
              <a:rPr sz="2800" spc="20" dirty="0">
                <a:latin typeface="+mj-lt"/>
                <a:cs typeface="Arial"/>
              </a:rPr>
              <a:t> </a:t>
            </a:r>
            <a:r>
              <a:rPr sz="2800" spc="-5" dirty="0">
                <a:latin typeface="+mj-lt"/>
                <a:cs typeface="Arial"/>
              </a:rPr>
              <a:t>АНЕСТЕЗИЯ</a:t>
            </a:r>
            <a:endParaRPr sz="2800" dirty="0">
              <a:latin typeface="+mj-lt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2685"/>
              </a:spcBef>
            </a:pPr>
            <a:r>
              <a:rPr sz="2800" b="1" spc="-5" dirty="0">
                <a:latin typeface="+mj-lt"/>
                <a:cs typeface="Arial"/>
              </a:rPr>
              <a:t>Преимущества</a:t>
            </a:r>
            <a:endParaRPr sz="2800" b="1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+mj-lt"/>
                <a:cs typeface="Arial"/>
              </a:rPr>
              <a:t>Надежность</a:t>
            </a:r>
            <a:endParaRPr sz="28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+mj-lt"/>
                <a:cs typeface="Arial"/>
              </a:rPr>
              <a:t>Минимальная доза</a:t>
            </a:r>
            <a:r>
              <a:rPr sz="2800" spc="40" dirty="0">
                <a:latin typeface="+mj-lt"/>
                <a:cs typeface="Arial"/>
              </a:rPr>
              <a:t> </a:t>
            </a:r>
            <a:r>
              <a:rPr sz="2800" spc="-5" dirty="0">
                <a:latin typeface="+mj-lt"/>
                <a:cs typeface="Arial"/>
              </a:rPr>
              <a:t>анестетика</a:t>
            </a:r>
            <a:endParaRPr sz="28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+mj-lt"/>
                <a:cs typeface="Arial"/>
              </a:rPr>
              <a:t>Короткий латентный</a:t>
            </a:r>
            <a:r>
              <a:rPr sz="2800" spc="10" dirty="0">
                <a:latin typeface="+mj-lt"/>
                <a:cs typeface="Arial"/>
              </a:rPr>
              <a:t> </a:t>
            </a:r>
            <a:r>
              <a:rPr sz="2800" spc="-5" dirty="0">
                <a:latin typeface="+mj-lt"/>
                <a:cs typeface="Arial"/>
              </a:rPr>
              <a:t>период</a:t>
            </a:r>
            <a:endParaRPr sz="28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+mj-lt"/>
                <a:cs typeface="Arial"/>
              </a:rPr>
              <a:t>Управляемость</a:t>
            </a:r>
            <a:endParaRPr sz="28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+mj-lt"/>
                <a:cs typeface="Arial"/>
              </a:rPr>
              <a:t>Продление</a:t>
            </a:r>
            <a:r>
              <a:rPr sz="2800" spc="10" dirty="0">
                <a:latin typeface="+mj-lt"/>
                <a:cs typeface="Arial"/>
              </a:rPr>
              <a:t> </a:t>
            </a:r>
            <a:r>
              <a:rPr sz="2800" spc="-5" dirty="0">
                <a:latin typeface="+mj-lt"/>
                <a:cs typeface="Arial"/>
              </a:rPr>
              <a:t>анестезии</a:t>
            </a:r>
            <a:endParaRPr sz="2800" dirty="0">
              <a:latin typeface="+mj-lt"/>
              <a:cs typeface="Arial"/>
            </a:endParaRPr>
          </a:p>
          <a:p>
            <a:pPr marL="354965" marR="1660525" indent="-354965">
              <a:lnSpc>
                <a:spcPct val="11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+mj-lt"/>
                <a:cs typeface="Arial"/>
              </a:rPr>
              <a:t>Послеоперационная </a:t>
            </a:r>
            <a:r>
              <a:rPr sz="2800" spc="-5" dirty="0" err="1">
                <a:latin typeface="+mj-lt"/>
                <a:cs typeface="Arial"/>
              </a:rPr>
              <a:t>аналгезия</a:t>
            </a:r>
            <a:r>
              <a:rPr sz="2800" spc="-5" dirty="0">
                <a:latin typeface="+mj-lt"/>
                <a:cs typeface="Arial"/>
              </a:rPr>
              <a:t>  </a:t>
            </a:r>
            <a:r>
              <a:rPr sz="2800" b="1" spc="-5" dirty="0" err="1" smtClean="0">
                <a:solidFill>
                  <a:srgbClr val="FF0000"/>
                </a:solidFill>
                <a:latin typeface="+mj-lt"/>
                <a:cs typeface="Arial"/>
              </a:rPr>
              <a:t>Недостатки</a:t>
            </a:r>
            <a:endParaRPr sz="2800" b="1" dirty="0">
              <a:solidFill>
                <a:srgbClr val="FF0000"/>
              </a:solidFill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0000"/>
                </a:solidFill>
                <a:latin typeface="+mj-lt"/>
                <a:cs typeface="Arial"/>
              </a:rPr>
              <a:t>Относительная</a:t>
            </a:r>
            <a:r>
              <a:rPr sz="2800" spc="15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+mj-lt"/>
                <a:cs typeface="Arial"/>
              </a:rPr>
              <a:t>сложность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Фото презентация\IMG_20200922_085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49685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Набор для КСЭДА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Фото презентация\IMG_20200922_085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568952" cy="532859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Набор для КСЭДА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527" rIns="0" bIns="0" rtlCol="0">
            <a:spAutoFit/>
          </a:bodyPr>
          <a:lstStyle/>
          <a:p>
            <a:pPr marL="404495" marR="5080" indent="116141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Этапы </a:t>
            </a:r>
            <a:r>
              <a:rPr sz="3200" spc="-5" dirty="0"/>
              <a:t>проведения </a:t>
            </a:r>
            <a:r>
              <a:rPr sz="3200" dirty="0"/>
              <a:t>спинально-  </a:t>
            </a:r>
            <a:r>
              <a:rPr sz="3200" spc="-5" dirty="0"/>
              <a:t>эпидуральной анестезии набором</a:t>
            </a:r>
            <a:r>
              <a:rPr sz="3200" spc="-90" dirty="0"/>
              <a:t> </a:t>
            </a:r>
            <a:r>
              <a:rPr sz="3200" dirty="0"/>
              <a:t>Эспокан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930"/>
            <a:ext cx="35223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534035">
              <a:lnSpc>
                <a:spcPct val="100000"/>
              </a:lnSpc>
              <a:spcBef>
                <a:spcPts val="100"/>
              </a:spcBef>
              <a:tabLst>
                <a:tab pos="546100" algn="l"/>
              </a:tabLst>
            </a:pPr>
            <a:r>
              <a:rPr sz="2400" b="1" spc="-5" dirty="0">
                <a:latin typeface="Arial"/>
                <a:cs typeface="Arial"/>
              </a:rPr>
              <a:t>1.	Через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специальное  </a:t>
            </a:r>
            <a:r>
              <a:rPr sz="2400" b="1" spc="-10" dirty="0">
                <a:latin typeface="Arial"/>
                <a:cs typeface="Arial"/>
              </a:rPr>
              <a:t>отверстие  </a:t>
            </a:r>
            <a:r>
              <a:rPr sz="2400" b="1" spc="-5" dirty="0">
                <a:latin typeface="Arial"/>
                <a:cs typeface="Arial"/>
              </a:rPr>
              <a:t>проводится  спинальная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игла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479797"/>
            <a:ext cx="34982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534035">
              <a:lnSpc>
                <a:spcPct val="100000"/>
              </a:lnSpc>
              <a:spcBef>
                <a:spcPts val="100"/>
              </a:spcBef>
              <a:tabLst>
                <a:tab pos="546100" algn="l"/>
              </a:tabLst>
            </a:pPr>
            <a:r>
              <a:rPr sz="2400" b="1" spc="-5" dirty="0">
                <a:latin typeface="Arial"/>
                <a:cs typeface="Arial"/>
              </a:rPr>
              <a:t>2.	</a:t>
            </a:r>
            <a:r>
              <a:rPr sz="2400" b="1" dirty="0">
                <a:latin typeface="Arial"/>
                <a:cs typeface="Arial"/>
              </a:rPr>
              <a:t>Через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центральное  </a:t>
            </a:r>
            <a:r>
              <a:rPr sz="2400" b="1" spc="-10" dirty="0">
                <a:latin typeface="Arial"/>
                <a:cs typeface="Arial"/>
              </a:rPr>
              <a:t>отверстие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иглы</a:t>
            </a:r>
            <a:endParaRPr sz="2400" dirty="0">
              <a:latin typeface="Arial"/>
              <a:cs typeface="Arial"/>
            </a:endParaRPr>
          </a:p>
          <a:p>
            <a:pPr marL="546100" marR="394335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Туохи заводится  </a:t>
            </a:r>
            <a:r>
              <a:rPr sz="2400" b="1" spc="-15" dirty="0">
                <a:latin typeface="Arial"/>
                <a:cs typeface="Arial"/>
              </a:rPr>
              <a:t>катетер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1524000"/>
            <a:ext cx="3454400" cy="227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4267200"/>
            <a:ext cx="3441700" cy="210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6200" y="2438400"/>
            <a:ext cx="990600" cy="152400"/>
          </a:xfrm>
          <a:custGeom>
            <a:avLst/>
            <a:gdLst/>
            <a:ahLst/>
            <a:cxnLst/>
            <a:rect l="l" t="t" r="r" b="b"/>
            <a:pathLst>
              <a:path w="990600" h="152400">
                <a:moveTo>
                  <a:pt x="742950" y="0"/>
                </a:moveTo>
                <a:lnTo>
                  <a:pt x="74295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742950" y="114300"/>
                </a:lnTo>
                <a:lnTo>
                  <a:pt x="742950" y="152400"/>
                </a:lnTo>
                <a:lnTo>
                  <a:pt x="990600" y="76200"/>
                </a:lnTo>
                <a:lnTo>
                  <a:pt x="7429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200" y="2438400"/>
            <a:ext cx="990600" cy="152400"/>
          </a:xfrm>
          <a:custGeom>
            <a:avLst/>
            <a:gdLst/>
            <a:ahLst/>
            <a:cxnLst/>
            <a:rect l="l" t="t" r="r" b="b"/>
            <a:pathLst>
              <a:path w="990600" h="152400">
                <a:moveTo>
                  <a:pt x="0" y="38100"/>
                </a:moveTo>
                <a:lnTo>
                  <a:pt x="742950" y="38100"/>
                </a:lnTo>
                <a:lnTo>
                  <a:pt x="742950" y="0"/>
                </a:lnTo>
                <a:lnTo>
                  <a:pt x="990600" y="76200"/>
                </a:lnTo>
                <a:lnTo>
                  <a:pt x="742950" y="152400"/>
                </a:lnTo>
                <a:lnTo>
                  <a:pt x="74295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400" y="5105400"/>
            <a:ext cx="914400" cy="165100"/>
          </a:xfrm>
          <a:custGeom>
            <a:avLst/>
            <a:gdLst/>
            <a:ahLst/>
            <a:cxnLst/>
            <a:rect l="l" t="t" r="r" b="b"/>
            <a:pathLst>
              <a:path w="914400" h="165100">
                <a:moveTo>
                  <a:pt x="685800" y="0"/>
                </a:moveTo>
                <a:lnTo>
                  <a:pt x="685800" y="41275"/>
                </a:lnTo>
                <a:lnTo>
                  <a:pt x="0" y="41275"/>
                </a:lnTo>
                <a:lnTo>
                  <a:pt x="0" y="123825"/>
                </a:lnTo>
                <a:lnTo>
                  <a:pt x="685800" y="123825"/>
                </a:lnTo>
                <a:lnTo>
                  <a:pt x="685800" y="165100"/>
                </a:lnTo>
                <a:lnTo>
                  <a:pt x="914400" y="8255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400" y="5105400"/>
            <a:ext cx="914400" cy="165100"/>
          </a:xfrm>
          <a:custGeom>
            <a:avLst/>
            <a:gdLst/>
            <a:ahLst/>
            <a:cxnLst/>
            <a:rect l="l" t="t" r="r" b="b"/>
            <a:pathLst>
              <a:path w="914400" h="165100">
                <a:moveTo>
                  <a:pt x="0" y="41275"/>
                </a:moveTo>
                <a:lnTo>
                  <a:pt x="685800" y="41275"/>
                </a:lnTo>
                <a:lnTo>
                  <a:pt x="685800" y="0"/>
                </a:lnTo>
                <a:lnTo>
                  <a:pt x="914400" y="82550"/>
                </a:lnTo>
                <a:lnTo>
                  <a:pt x="685800" y="165100"/>
                </a:lnTo>
                <a:lnTo>
                  <a:pt x="685800" y="123825"/>
                </a:lnTo>
                <a:lnTo>
                  <a:pt x="0" y="123825"/>
                </a:lnTo>
                <a:lnTo>
                  <a:pt x="0" y="412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380936"/>
            <a:ext cx="7688326" cy="6167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650" y="374713"/>
            <a:ext cx="7701280" cy="6180455"/>
          </a:xfrm>
          <a:custGeom>
            <a:avLst/>
            <a:gdLst/>
            <a:ahLst/>
            <a:cxnLst/>
            <a:rect l="l" t="t" r="r" b="b"/>
            <a:pathLst>
              <a:path w="7701280" h="6180455">
                <a:moveTo>
                  <a:pt x="0" y="6180074"/>
                </a:moveTo>
                <a:lnTo>
                  <a:pt x="7701026" y="6180074"/>
                </a:lnTo>
                <a:lnTo>
                  <a:pt x="7701026" y="0"/>
                </a:lnTo>
                <a:lnTo>
                  <a:pt x="0" y="0"/>
                </a:lnTo>
                <a:lnTo>
                  <a:pt x="0" y="61800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6085" y="2158365"/>
            <a:ext cx="3422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18Ga. ESPOCAN</a:t>
            </a:r>
            <a:r>
              <a:rPr sz="2400" b="1" spc="-40" dirty="0">
                <a:solidFill>
                  <a:srgbClr val="000000"/>
                </a:solidFill>
                <a:latin typeface="Arial"/>
                <a:cs typeface="Arial"/>
              </a:rPr>
              <a:t> Tuohy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3685" y="3911345"/>
            <a:ext cx="4384040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62835">
              <a:lnSpc>
                <a:spcPts val="3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27Ga.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Pencan  </a:t>
            </a:r>
            <a:r>
              <a:rPr sz="2400" b="1" spc="-10" dirty="0">
                <a:latin typeface="Arial"/>
                <a:cs typeface="Arial"/>
              </a:rPr>
              <a:t>центрующая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муфта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46450" y="3575050"/>
            <a:ext cx="1384935" cy="855344"/>
          </a:xfrm>
          <a:custGeom>
            <a:avLst/>
            <a:gdLst/>
            <a:ahLst/>
            <a:cxnLst/>
            <a:rect l="l" t="t" r="r" b="b"/>
            <a:pathLst>
              <a:path w="1384935" h="855345">
                <a:moveTo>
                  <a:pt x="80376" y="34318"/>
                </a:moveTo>
                <a:lnTo>
                  <a:pt x="65024" y="39877"/>
                </a:lnTo>
                <a:lnTo>
                  <a:pt x="67033" y="56029"/>
                </a:lnTo>
                <a:lnTo>
                  <a:pt x="1371346" y="855344"/>
                </a:lnTo>
                <a:lnTo>
                  <a:pt x="1384553" y="833755"/>
                </a:lnTo>
                <a:lnTo>
                  <a:pt x="80376" y="34318"/>
                </a:lnTo>
                <a:close/>
              </a:path>
              <a:path w="1384935" h="855345">
                <a:moveTo>
                  <a:pt x="0" y="0"/>
                </a:moveTo>
                <a:lnTo>
                  <a:pt x="75057" y="120523"/>
                </a:lnTo>
                <a:lnTo>
                  <a:pt x="67033" y="56029"/>
                </a:lnTo>
                <a:lnTo>
                  <a:pt x="58292" y="50673"/>
                </a:lnTo>
                <a:lnTo>
                  <a:pt x="71627" y="28955"/>
                </a:lnTo>
                <a:lnTo>
                  <a:pt x="95184" y="28955"/>
                </a:lnTo>
                <a:lnTo>
                  <a:pt x="141477" y="12191"/>
                </a:lnTo>
                <a:lnTo>
                  <a:pt x="0" y="0"/>
                </a:lnTo>
                <a:close/>
              </a:path>
              <a:path w="1384935" h="855345">
                <a:moveTo>
                  <a:pt x="71627" y="28955"/>
                </a:moveTo>
                <a:lnTo>
                  <a:pt x="58292" y="50673"/>
                </a:lnTo>
                <a:lnTo>
                  <a:pt x="67033" y="56029"/>
                </a:lnTo>
                <a:lnTo>
                  <a:pt x="65024" y="39877"/>
                </a:lnTo>
                <a:lnTo>
                  <a:pt x="80376" y="34318"/>
                </a:lnTo>
                <a:lnTo>
                  <a:pt x="71627" y="28955"/>
                </a:lnTo>
                <a:close/>
              </a:path>
              <a:path w="1384935" h="855345">
                <a:moveTo>
                  <a:pt x="95184" y="28955"/>
                </a:moveTo>
                <a:lnTo>
                  <a:pt x="71627" y="28955"/>
                </a:lnTo>
                <a:lnTo>
                  <a:pt x="80376" y="34318"/>
                </a:lnTo>
                <a:lnTo>
                  <a:pt x="95184" y="289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11560" y="3068960"/>
            <a:ext cx="4752528" cy="3167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5536" y="449180"/>
            <a:ext cx="8136904" cy="3981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82090" marR="5080" indent="-532130">
              <a:lnSpc>
                <a:spcPts val="3030"/>
              </a:lnSpc>
              <a:spcBef>
                <a:spcPts val="475"/>
              </a:spcBef>
            </a:pPr>
            <a:r>
              <a:rPr lang="ru-RU" sz="2000" b="1" spc="-5" dirty="0" smtClean="0">
                <a:cs typeface="Arial"/>
              </a:rPr>
              <a:t>КОМБИНИРОВАННАЯ </a:t>
            </a:r>
            <a:r>
              <a:rPr lang="ru-RU" sz="2000" b="1" spc="-15" dirty="0" smtClean="0">
                <a:cs typeface="Arial"/>
              </a:rPr>
              <a:t>СПИНАЛЬНО-</a:t>
            </a:r>
            <a:r>
              <a:rPr lang="ru-RU" sz="2000" b="1" spc="-10" dirty="0" smtClean="0">
                <a:cs typeface="Arial"/>
              </a:rPr>
              <a:t>ЭПИДУРАЛЬНАЯ</a:t>
            </a:r>
            <a:r>
              <a:rPr lang="ru-RU" sz="2000" b="1" spc="20" dirty="0" smtClean="0">
                <a:cs typeface="Arial"/>
              </a:rPr>
              <a:t> </a:t>
            </a:r>
            <a:r>
              <a:rPr lang="ru-RU" sz="2000" b="1" spc="-5" dirty="0" smtClean="0">
                <a:cs typeface="Arial"/>
              </a:rPr>
              <a:t>АНЕСТЕЗИЯ</a:t>
            </a:r>
            <a:endParaRPr lang="ru-RU" sz="2000" b="1" dirty="0"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545" y="1268760"/>
            <a:ext cx="604867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1841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Комбинированная </a:t>
            </a:r>
            <a:r>
              <a:rPr sz="2400" spc="-5" dirty="0">
                <a:latin typeface="Times New Roman"/>
                <a:cs typeface="Times New Roman"/>
              </a:rPr>
              <a:t>спинально-эпидуральная  </a:t>
            </a:r>
            <a:r>
              <a:rPr sz="2400" spc="5" dirty="0">
                <a:latin typeface="Times New Roman"/>
                <a:cs typeface="Times New Roman"/>
              </a:rPr>
              <a:t>анестезия </a:t>
            </a:r>
            <a:r>
              <a:rPr sz="2400" spc="-10" dirty="0">
                <a:latin typeface="Times New Roman"/>
                <a:cs typeface="Times New Roman"/>
              </a:rPr>
              <a:t>объединяет </a:t>
            </a:r>
            <a:r>
              <a:rPr sz="2400" dirty="0">
                <a:latin typeface="Times New Roman"/>
                <a:cs typeface="Times New Roman"/>
              </a:rPr>
              <a:t>в себе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достоинства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Спинальной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эпидуральной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методик.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72200" y="1700808"/>
            <a:ext cx="2014474" cy="4176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705</Words>
  <Application>Microsoft Office PowerPoint</Application>
  <PresentationFormat>Экран (4:3)</PresentationFormat>
  <Paragraphs>94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ГУЗ « Областная детская больница» отделение анестезиологии-реанимации</vt:lpstr>
      <vt:lpstr>Отделение анестезиологии-реанимации</vt:lpstr>
      <vt:lpstr>Спинальная анестезия      Эпидуральная анестезия</vt:lpstr>
      <vt:lpstr>Слайд 4</vt:lpstr>
      <vt:lpstr>Набор для КСЭДА</vt:lpstr>
      <vt:lpstr>Набор для КСЭДА</vt:lpstr>
      <vt:lpstr>Этапы проведения спинально-  эпидуральной анестезии набором Эспокан</vt:lpstr>
      <vt:lpstr>18Ga. ESPOCAN Tuohy</vt:lpstr>
      <vt:lpstr>КОМБИНИРОВАННАЯ СПИНАЛЬНО-ЭПИДУРАЛЬНАЯ АНЕСТЕЗИЯ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анестезиологии-реанимации</dc:title>
  <dc:creator>RePack by SPecialiST</dc:creator>
  <cp:lastModifiedBy>RePack by SPecialiST</cp:lastModifiedBy>
  <cp:revision>18</cp:revision>
  <dcterms:created xsi:type="dcterms:W3CDTF">2020-09-21T08:25:36Z</dcterms:created>
  <dcterms:modified xsi:type="dcterms:W3CDTF">2020-09-22T06:55:23Z</dcterms:modified>
</cp:coreProperties>
</file>