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0" r:id="rId3"/>
    <p:sldId id="274" r:id="rId4"/>
    <p:sldId id="287" r:id="rId5"/>
    <p:sldId id="271" r:id="rId6"/>
    <p:sldId id="262" r:id="rId7"/>
    <p:sldId id="263" r:id="rId8"/>
    <p:sldId id="264" r:id="rId9"/>
    <p:sldId id="258" r:id="rId10"/>
    <p:sldId id="259" r:id="rId11"/>
    <p:sldId id="260" r:id="rId12"/>
    <p:sldId id="265" r:id="rId13"/>
    <p:sldId id="266" r:id="rId14"/>
    <p:sldId id="267" r:id="rId15"/>
    <p:sldId id="268" r:id="rId16"/>
    <p:sldId id="289" r:id="rId17"/>
    <p:sldId id="275" r:id="rId18"/>
    <p:sldId id="272" r:id="rId19"/>
    <p:sldId id="290" r:id="rId20"/>
    <p:sldId id="286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91" r:id="rId33"/>
    <p:sldId id="273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5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F9BE-9AE4-4E38-9013-1E693AF04EA5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97068-4EC2-4BFC-9C9C-2663553E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1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97068-4EC2-4BFC-9C9C-2663553ECBA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3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CBB7B8-C69B-4C3D-AE3C-79EDE9014E8A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52BD56-5C7E-4243-8E92-CF4969080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262464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Пищеварение здорового ребенка.</a:t>
            </a:r>
            <a:br>
              <a:rPr lang="ru-RU" dirty="0" smtClean="0"/>
            </a:br>
            <a:r>
              <a:rPr lang="ru-RU" dirty="0" smtClean="0"/>
              <a:t>Причины заболеваний желудочно-</a:t>
            </a:r>
            <a:br>
              <a:rPr lang="ru-RU" dirty="0" smtClean="0"/>
            </a:br>
            <a:r>
              <a:rPr lang="ru-RU" dirty="0" smtClean="0"/>
              <a:t>кишечного тракта.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003322"/>
            <a:ext cx="5110336" cy="1371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Подготовила: врач-гастроэнтеролог </a:t>
            </a:r>
          </a:p>
          <a:p>
            <a:r>
              <a:rPr lang="ru-RU" dirty="0" smtClean="0"/>
              <a:t>ГУЗ Областная детская больница</a:t>
            </a:r>
          </a:p>
          <a:p>
            <a:r>
              <a:rPr lang="ru-RU" dirty="0" smtClean="0"/>
              <a:t>Бабенко Татьяна Владимировна</a:t>
            </a:r>
          </a:p>
          <a:p>
            <a:r>
              <a:rPr lang="ru-RU" dirty="0"/>
              <a:t>	 </a:t>
            </a:r>
            <a:r>
              <a:rPr lang="ru-RU" dirty="0" smtClean="0"/>
              <a:t>       2019г.	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4791075" cy="26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187624"/>
            <a:ext cx="7488832" cy="8928992"/>
          </a:xfrm>
        </p:spPr>
      </p:pic>
    </p:spTree>
    <p:extLst>
      <p:ext uri="{BB962C8B-B14F-4D97-AF65-F5344CB8AC3E}">
        <p14:creationId xmlns:p14="http://schemas.microsoft.com/office/powerpoint/2010/main" val="23283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560840" cy="6120680"/>
          </a:xfrm>
        </p:spPr>
      </p:pic>
    </p:spTree>
    <p:extLst>
      <p:ext uri="{BB962C8B-B14F-4D97-AF65-F5344CB8AC3E}">
        <p14:creationId xmlns:p14="http://schemas.microsoft.com/office/powerpoint/2010/main" val="32184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387424"/>
            <a:ext cx="7416824" cy="8712968"/>
          </a:xfrm>
        </p:spPr>
      </p:pic>
    </p:spTree>
    <p:extLst>
      <p:ext uri="{BB962C8B-B14F-4D97-AF65-F5344CB8AC3E}">
        <p14:creationId xmlns:p14="http://schemas.microsoft.com/office/powerpoint/2010/main" val="29166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395536"/>
            <a:ext cx="7488832" cy="88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560840" cy="6357193"/>
          </a:xfrm>
        </p:spPr>
      </p:pic>
    </p:spTree>
    <p:extLst>
      <p:ext uri="{BB962C8B-B14F-4D97-AF65-F5344CB8AC3E}">
        <p14:creationId xmlns:p14="http://schemas.microsoft.com/office/powerpoint/2010/main" val="27867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32656"/>
            <a:ext cx="8352928" cy="6336704"/>
          </a:xfrm>
        </p:spPr>
      </p:pic>
    </p:spTree>
    <p:extLst>
      <p:ext uri="{BB962C8B-B14F-4D97-AF65-F5344CB8AC3E}">
        <p14:creationId xmlns:p14="http://schemas.microsoft.com/office/powerpoint/2010/main" val="11253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Наиболее распространёнными причинами болезней желудочно-кишечного тракта являются инфекционные </a:t>
            </a:r>
            <a:r>
              <a:rPr lang="ru-RU" dirty="0" smtClean="0"/>
              <a:t>возбудители. Так</a:t>
            </a:r>
            <a:r>
              <a:rPr lang="ru-RU" dirty="0"/>
              <a:t>, например, желудочно-кишечные заболевания часто вызываются бактериями: сальмонеллами, стафилококками, </a:t>
            </a:r>
            <a:r>
              <a:rPr lang="ru-RU" dirty="0" err="1"/>
              <a:t>шигеллами</a:t>
            </a:r>
            <a:r>
              <a:rPr lang="ru-RU" dirty="0"/>
              <a:t>, которые попадают в организм с недоброкачественными продуктами питания. Такие возбудители, как амёбы, черви (аскариды, солитёры, острицы), попадают в желудочно-кишечный тракт с неочищенными, плохо обработанными продуктами, заражённой питьевой водой или через грязь</a:t>
            </a:r>
            <a:r>
              <a:rPr lang="ru-RU" dirty="0" smtClean="0"/>
              <a:t>.</a:t>
            </a:r>
          </a:p>
          <a:p>
            <a:r>
              <a:rPr lang="ru-RU" dirty="0"/>
              <a:t>Человек может быть окончательным и промежуточным хозяином гельминтов, заражение происходит при  употреблении в пищу недостаточно термически обработанных продуктов - мяса, рыбы, при укусах некоторых насекомых, при несоблюдении гигиенических норм быта.</a:t>
            </a:r>
          </a:p>
        </p:txBody>
      </p:sp>
    </p:spTree>
    <p:extLst>
      <p:ext uri="{BB962C8B-B14F-4D97-AF65-F5344CB8AC3E}">
        <p14:creationId xmlns:p14="http://schemas.microsoft.com/office/powerpoint/2010/main" val="12242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Здоровье-это состояние полного физического, психического и социального благополучия(</a:t>
            </a:r>
            <a:r>
              <a:rPr lang="ru-RU" sz="1400" dirty="0" smtClean="0"/>
              <a:t>всемирная организация здравоохранения 2003г)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Состояние здоровья человека зависит от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ru-RU" dirty="0" smtClean="0"/>
              <a:t>Организации медицинской службы-15%</a:t>
            </a:r>
          </a:p>
          <a:p>
            <a:r>
              <a:rPr lang="ru-RU" dirty="0" smtClean="0"/>
              <a:t>Генетических особенностей            -15%</a:t>
            </a:r>
          </a:p>
          <a:p>
            <a:r>
              <a:rPr lang="ru-RU" dirty="0" smtClean="0"/>
              <a:t>Образ жизни и питания                    -70%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80% всех болезней обусловлено </a:t>
            </a:r>
            <a:r>
              <a:rPr lang="ru-RU" sz="2000" dirty="0" smtClean="0">
                <a:solidFill>
                  <a:srgbClr val="FF0000"/>
                </a:solidFill>
              </a:rPr>
              <a:t>нерациональным питанием </a:t>
            </a:r>
            <a:r>
              <a:rPr lang="ru-RU" sz="2000" dirty="0" smtClean="0"/>
              <a:t>(дефицит или избыточное питание)и неблагоприятной экологической обстановкой. </a:t>
            </a:r>
          </a:p>
          <a:p>
            <a:pPr marL="0" indent="0">
              <a:buNone/>
            </a:pPr>
            <a:r>
              <a:rPr lang="ru-RU" sz="2000" dirty="0" smtClean="0"/>
              <a:t>Неполноценное питание </a:t>
            </a:r>
            <a:r>
              <a:rPr lang="ru-RU" sz="2000" dirty="0"/>
              <a:t>м</a:t>
            </a:r>
            <a:r>
              <a:rPr lang="ru-RU" sz="2000" dirty="0" smtClean="0"/>
              <a:t>ожет являться причиной патологического изменения физических показателей развития(вес, рост, индекс массы тела), нарушения двигательной функции и способствовать возникновению заболеваний.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42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  Причины заболевания ЖКТ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715200" cy="5421216"/>
          </a:xfrm>
        </p:spPr>
        <p:txBody>
          <a:bodyPr>
            <a:noAutofit/>
          </a:bodyPr>
          <a:lstStyle/>
          <a:p>
            <a:r>
              <a:rPr lang="ru-RU" sz="1200" dirty="0" smtClean="0"/>
              <a:t>Причин </a:t>
            </a:r>
            <a:r>
              <a:rPr lang="ru-RU" sz="1200" dirty="0"/>
              <a:t>ухудшения ситуации с детским здоровьем много. На самочувствии активно растущего организма сказываются как объективные факторы (неблагоприятная экологическая ситуация, общее снижение иммунитета детей, сложности с приобретением качественных продуктов, мутация ряда инфекций и др.), так и вполне субъективные причины (неправильный режим дня, несбалансированное питание, чрезмерные учебные нагрузки, отсутствие физической активности). Складываясь воедино, все эти факторы образуют целый комплекс недугов российских школьников, которые часто болеют, быстро устают и мало успевают не только по учебной программе, но и в рамках внешкольного времяпрепровождения. В силах родителей изменить ситуацию в лучшую сторону, сведя к минимуму, прежде всего, вторые, субъективные причины. </a:t>
            </a:r>
          </a:p>
          <a:p>
            <a:r>
              <a:rPr lang="ru-RU" sz="1200" dirty="0"/>
              <a:t>Неизменным спутником всех будущих великих гениев является перегрузка во время школьных занятий. Ее серьезно усугубляет плотное расписание, состоящее из дополнительных кружков и секций, которыми родители щедро снаряжают своих детей. Чрезмерные, не соответствующие возрасту нагрузки, в свою очередь, ведут к стрессам и неврозам, негативно сказываются на общем психическом и физическом состоянии школьников, обостряя ряд сопутствующих заболеваний. Врачами давно выявлена прямая зависимость между количеством хронических болезней, приобретенных школьниками во время учебы, и интенсивностью учебной программы. Стоит все-таки здраво подходить к организации времени школьника, помните – свободное время у ребенка тоже должно быть. Что касается типичного списка «школьных болезней», то чаще всего мы увидим в нем нарушение работы пищеварительной системы </a:t>
            </a:r>
            <a:r>
              <a:rPr lang="ru-RU" sz="1200" dirty="0" smtClean="0"/>
              <a:t>, </a:t>
            </a:r>
            <a:r>
              <a:rPr lang="ru-RU" sz="1200" dirty="0"/>
              <a:t>проблемы со зрением </a:t>
            </a:r>
            <a:r>
              <a:rPr lang="ru-RU" sz="1200" dirty="0" smtClean="0"/>
              <a:t> </a:t>
            </a:r>
            <a:r>
              <a:rPr lang="ru-RU" sz="1200" dirty="0"/>
              <a:t>и искривление </a:t>
            </a:r>
            <a:r>
              <a:rPr lang="ru-RU" sz="1200" dirty="0" smtClean="0"/>
              <a:t>позвоночника.</a:t>
            </a:r>
          </a:p>
          <a:p>
            <a:r>
              <a:rPr lang="ru-RU" sz="1200" dirty="0" smtClean="0"/>
              <a:t>Основной </a:t>
            </a:r>
            <a:r>
              <a:rPr lang="ru-RU" sz="1200" dirty="0"/>
              <a:t>причиной </a:t>
            </a:r>
            <a:r>
              <a:rPr lang="ru-RU" sz="1200" dirty="0" smtClean="0"/>
              <a:t>нарушения работы пищеварительной системы </a:t>
            </a:r>
            <a:r>
              <a:rPr lang="ru-RU" sz="1200" dirty="0"/>
              <a:t>является нерегулярное и несбалансированное питание детей во время учебного года. И если завтрак дома родители еще могут проконтролировать (кстати, лучше если он будет включать в себя не бутерброды, а молочные продукты или кашу), то с рационом в течение дня все гораздо сложнее. Поэтому крайне важно донести до ребенка необходимость обедать в школе, не игнорируя при этом «невкусный» суп в угоду многочисленным сладостям. Если школа предоставляет такую возможность, старайтесь оплачивать его обеды заранее, а карманные расходы в течение дня ограничить необходимым минимумом. Вечером желательно есть больше овощей и меньше тяжелой жирной пищи, на ночь очень полезна кисломолочная продукция. 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98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Т.о</a:t>
            </a:r>
            <a:r>
              <a:rPr lang="ru-RU" dirty="0" smtClean="0"/>
              <a:t> основными причинами расстройства пищеварительной системы считаются: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Врожденные </a:t>
            </a:r>
            <a:r>
              <a:rPr lang="ru-RU" dirty="0"/>
              <a:t>либо наследственные </a:t>
            </a:r>
            <a:r>
              <a:rPr lang="ru-RU" dirty="0" smtClean="0"/>
              <a:t>заболевания</a:t>
            </a:r>
            <a:r>
              <a:rPr lang="ru-RU" sz="2000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Неправильное </a:t>
            </a:r>
            <a:r>
              <a:rPr lang="ru-RU" dirty="0" smtClean="0"/>
              <a:t>питание, в том числе ожирение</a:t>
            </a:r>
          </a:p>
          <a:p>
            <a:r>
              <a:rPr lang="ru-RU" dirty="0" smtClean="0"/>
              <a:t> </a:t>
            </a:r>
            <a:r>
              <a:rPr lang="ru-RU" dirty="0"/>
              <a:t>Попадание в организм человека возбудителей болезни. </a:t>
            </a:r>
            <a:endParaRPr lang="ru-RU" dirty="0" smtClean="0"/>
          </a:p>
          <a:p>
            <a:r>
              <a:rPr lang="ru-RU" dirty="0" smtClean="0"/>
              <a:t>Стрессы</a:t>
            </a:r>
            <a:r>
              <a:rPr lang="ru-RU" dirty="0"/>
              <a:t>. Неблагоприятное психоэмоциональное состояние может спровоцировать образование или возобновление болезней ЖКТ. </a:t>
            </a:r>
            <a:endParaRPr lang="ru-RU" dirty="0" smtClean="0"/>
          </a:p>
          <a:p>
            <a:r>
              <a:rPr lang="ru-RU" dirty="0" smtClean="0"/>
              <a:t>Вредные привычки...</a:t>
            </a:r>
          </a:p>
          <a:p>
            <a:r>
              <a:rPr lang="ru-RU" dirty="0" smtClean="0"/>
              <a:t>Малоподвижный образ жизни</a:t>
            </a:r>
          </a:p>
          <a:p>
            <a:r>
              <a:rPr lang="ru-RU" dirty="0" smtClean="0"/>
              <a:t>Ятрогения(прием препаратов, которые обладают </a:t>
            </a:r>
            <a:r>
              <a:rPr lang="ru-RU" dirty="0" err="1" smtClean="0"/>
              <a:t>язвообразующими</a:t>
            </a:r>
            <a:r>
              <a:rPr lang="ru-RU" dirty="0" smtClean="0"/>
              <a:t> свойствами)</a:t>
            </a:r>
          </a:p>
          <a:p>
            <a:r>
              <a:rPr lang="ru-RU" dirty="0" smtClean="0"/>
              <a:t>Пищевая аллергия</a:t>
            </a:r>
          </a:p>
          <a:p>
            <a:r>
              <a:rPr lang="ru-RU" dirty="0" smtClean="0"/>
              <a:t>Плохое состояние зубочелюстной системы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7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7560840" cy="6597352"/>
          </a:xfrm>
        </p:spPr>
      </p:pic>
    </p:spTree>
    <p:extLst>
      <p:ext uri="{BB962C8B-B14F-4D97-AF65-F5344CB8AC3E}">
        <p14:creationId xmlns:p14="http://schemas.microsoft.com/office/powerpoint/2010/main" val="38596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«Мы есть то, что мы едим» Гиппократ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90" y="1600200"/>
            <a:ext cx="3667420" cy="4873625"/>
          </a:xfrm>
        </p:spPr>
      </p:pic>
    </p:spTree>
    <p:extLst>
      <p:ext uri="{BB962C8B-B14F-4D97-AF65-F5344CB8AC3E}">
        <p14:creationId xmlns:p14="http://schemas.microsoft.com/office/powerpoint/2010/main" val="39972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аспекты нарушения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Избыточное потребление простых углеводов</a:t>
            </a:r>
          </a:p>
          <a:p>
            <a:r>
              <a:rPr lang="ru-RU" dirty="0" smtClean="0"/>
              <a:t>Избыточное потребление животных жиров</a:t>
            </a:r>
          </a:p>
          <a:p>
            <a:r>
              <a:rPr lang="ru-RU" dirty="0" smtClean="0"/>
              <a:t>Недостаток потребления пищевых волокон</a:t>
            </a:r>
          </a:p>
          <a:p>
            <a:r>
              <a:rPr lang="ru-RU" dirty="0" smtClean="0"/>
              <a:t>Недостаток потребления витаминов и минеральных веществ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61048"/>
            <a:ext cx="5904656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Ежедневно рекомендуется детям 400г фруктов и овощей, а рыбу 3 раза в неделю.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Сколько детей следуют этим рекомендациям?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9% в возрасте 3лет</a:t>
            </a:r>
          </a:p>
          <a:p>
            <a:pPr marL="0" indent="0">
              <a:buNone/>
            </a:pPr>
            <a:r>
              <a:rPr lang="ru-RU" dirty="0" smtClean="0"/>
              <a:t>15% в возрасте 8лет</a:t>
            </a:r>
          </a:p>
          <a:p>
            <a:pPr marL="0" indent="0">
              <a:buNone/>
            </a:pPr>
            <a:r>
              <a:rPr lang="ru-RU" dirty="0" smtClean="0"/>
              <a:t>11% в возрасте 11лет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-ежедневно в рационе ребенка не более 200г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фруктов и овощей, рыбу ест 1-2р в неделю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-25% потребляемых детьми калорий        	приходятся на сладости, сладкую воду,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чипсы, пирожные, печенье.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36099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Основные заблуждения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«</a:t>
            </a:r>
            <a:r>
              <a:rPr lang="ru-RU" sz="1600" dirty="0" smtClean="0">
                <a:solidFill>
                  <a:srgbClr val="FF0000"/>
                </a:solidFill>
              </a:rPr>
              <a:t>Потребности в витаминах можно обеспечить за счет полноценного питания ребенка»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Диета не может полностью обеспечить ребенка необходимыми витаминами. При полностью сбалансированном рационе питания дефицит витаминов в рационе может достигать 30%</a:t>
            </a:r>
          </a:p>
          <a:p>
            <a:pPr marL="0" indent="0">
              <a:buNone/>
            </a:pPr>
            <a:r>
              <a:rPr lang="ru-RU" sz="1600" dirty="0" smtClean="0"/>
              <a:t>Изменилось «пищевое поведение» в связи с отказом от использования в пищу продуктов (</a:t>
            </a:r>
            <a:r>
              <a:rPr lang="ru-RU" sz="1600" dirty="0" err="1" smtClean="0"/>
              <a:t>веганы</a:t>
            </a:r>
            <a:r>
              <a:rPr lang="ru-RU" sz="1600" dirty="0" smtClean="0"/>
              <a:t>, </a:t>
            </a:r>
            <a:r>
              <a:rPr lang="ru-RU" sz="1600" dirty="0" err="1" smtClean="0"/>
              <a:t>лактовеганы</a:t>
            </a:r>
            <a:r>
              <a:rPr lang="ru-RU" sz="1600" dirty="0" smtClean="0"/>
              <a:t>, лакто-</a:t>
            </a:r>
            <a:r>
              <a:rPr lang="ru-RU" sz="1600" dirty="0" err="1" smtClean="0"/>
              <a:t>ово</a:t>
            </a:r>
            <a:r>
              <a:rPr lang="ru-RU" sz="1600" dirty="0" smtClean="0"/>
              <a:t>-</a:t>
            </a:r>
            <a:r>
              <a:rPr lang="ru-RU" sz="1600" dirty="0" err="1" smtClean="0"/>
              <a:t>веганы</a:t>
            </a:r>
            <a:r>
              <a:rPr lang="ru-RU" sz="1600" dirty="0" smtClean="0"/>
              <a:t>)</a:t>
            </a:r>
          </a:p>
          <a:p>
            <a:pPr marL="0" indent="0">
              <a:buNone/>
            </a:pPr>
            <a:r>
              <a:rPr lang="ru-RU" sz="1600" dirty="0" smtClean="0"/>
              <a:t>В последние годы отмечено снижение содержания витаминов во многих продуктах питания в 2-3 раза</a:t>
            </a:r>
          </a:p>
          <a:p>
            <a:pPr marL="0" indent="0">
              <a:buNone/>
            </a:pPr>
            <a:r>
              <a:rPr lang="ru-RU" sz="1600" dirty="0" smtClean="0"/>
              <a:t>-из почвы растений исчезли многие минералы</a:t>
            </a:r>
          </a:p>
          <a:p>
            <a:pPr marL="0" indent="0">
              <a:buNone/>
            </a:pPr>
            <a:r>
              <a:rPr lang="ru-RU" sz="1600" dirty="0" smtClean="0"/>
              <a:t>-овощи, фрукты, зелень собирают до того как они созревают, они дозревают по дороге к месту продажи или хранения </a:t>
            </a:r>
          </a:p>
          <a:p>
            <a:pPr marL="0" indent="0">
              <a:buNone/>
            </a:pPr>
            <a:r>
              <a:rPr lang="ru-RU" sz="1600" dirty="0" smtClean="0"/>
              <a:t>-длительная транспортировка и хранение продуктов питания уменьшает содержание в них БАВ</a:t>
            </a:r>
          </a:p>
          <a:p>
            <a:pPr marL="0" indent="0">
              <a:buNone/>
            </a:pPr>
            <a:r>
              <a:rPr lang="ru-RU" sz="1600" dirty="0" smtClean="0"/>
              <a:t>-технология переработки, консервирования, рафинирования, кулинарная обработка(сбор семян и зерен, их высушивание, очистка, нагревание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) снижает содержание БАВ</a:t>
            </a:r>
          </a:p>
          <a:p>
            <a:pPr marL="0" indent="0">
              <a:buNone/>
            </a:pPr>
            <a:r>
              <a:rPr lang="ru-RU" sz="1600" dirty="0" smtClean="0"/>
              <a:t>-животные откармливаются в условиях, отличающиеся от естественных, их рост стимулируется искусственно(введение гормонов и АБ)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30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«лучше купить килограмм яблок, чем давать синтетические витаминные комплексы»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Несмотря на то, что в английском языке есть пословица «кто яблоко в день съедает,</a:t>
            </a:r>
            <a:r>
              <a:rPr lang="en-US" dirty="0" smtClean="0"/>
              <a:t> </a:t>
            </a:r>
            <a:r>
              <a:rPr lang="ru-RU" dirty="0" smtClean="0"/>
              <a:t>у доктора не бывает»</a:t>
            </a:r>
            <a:r>
              <a:rPr lang="en-US" dirty="0" smtClean="0"/>
              <a:t>(</a:t>
            </a:r>
            <a:r>
              <a:rPr lang="en-US" dirty="0"/>
              <a:t>A</a:t>
            </a:r>
            <a:r>
              <a:rPr lang="en-US" dirty="0" smtClean="0"/>
              <a:t>n apple a day keeps the doctor away)</a:t>
            </a:r>
            <a:r>
              <a:rPr lang="ru-RU" dirty="0" smtClean="0"/>
              <a:t>, этого недостаточно, чтобы восполнить суточную потребность в витаминах.</a:t>
            </a:r>
          </a:p>
          <a:p>
            <a:r>
              <a:rPr lang="ru-RU" dirty="0" smtClean="0"/>
              <a:t>Содержание витаминов в яблоках недостаточно.1-2 яблока могут обеспечить суточную потребность только в витамине Р, тогда как ВМК содержат целый ряд витаминов и микроэлементов, необходимых для нормального функционирования организма.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2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«натуральные витамины лучше синтетических»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Современные витаминные комплексы являются продуктами химического синтеза</a:t>
            </a:r>
          </a:p>
          <a:p>
            <a:r>
              <a:rPr lang="ru-RU" dirty="0" smtClean="0"/>
              <a:t>Они характеризуются высокой чистотой и качеством</a:t>
            </a:r>
          </a:p>
          <a:p>
            <a:r>
              <a:rPr lang="ru-RU" dirty="0" smtClean="0"/>
              <a:t>По биологической ценности синтетические витамины не уступают натуральным веществам этого класса </a:t>
            </a:r>
          </a:p>
          <a:p>
            <a:r>
              <a:rPr lang="ru-RU" dirty="0" smtClean="0"/>
              <a:t>Стоимость же синтетических витаминов значительно ниже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69160"/>
            <a:ext cx="3168352" cy="18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«я никогда не даю витамины, потому что они вызывают аллергию»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Аллергические реакции на компоненты лекарственных форм(сироп, пастилки, таблетки, драже и </a:t>
            </a:r>
            <a:r>
              <a:rPr lang="ru-RU" dirty="0" err="1" smtClean="0"/>
              <a:t>т.д</a:t>
            </a:r>
            <a:r>
              <a:rPr lang="ru-RU" dirty="0" smtClean="0"/>
              <a:t>)витаминных комплексов возможны(красители, консерванты…)</a:t>
            </a:r>
          </a:p>
          <a:p>
            <a:r>
              <a:rPr lang="ru-RU" dirty="0" smtClean="0"/>
              <a:t>К самим «химически чистым витаминам» аллергия не развивается</a:t>
            </a:r>
          </a:p>
          <a:p>
            <a:r>
              <a:rPr lang="ru-RU" dirty="0" smtClean="0"/>
              <a:t>Есть отечественные и зарубежные исследования, которые показывают не только эффективность, но и безопасность витаминных комплексов при аллергических заболеваниях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4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Еще немного фактов о витаминах…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Водорастворимые витамины не способны депонироваться в организме</a:t>
            </a:r>
          </a:p>
          <a:p>
            <a:r>
              <a:rPr lang="ru-RU" sz="2000" dirty="0" smtClean="0"/>
              <a:t>Накапливаться в тканях могут лишь жирорастворимые витамины(А,Е,Д,К)</a:t>
            </a:r>
          </a:p>
          <a:p>
            <a:r>
              <a:rPr lang="ru-RU" sz="2000" dirty="0" smtClean="0"/>
              <a:t>Потребность в витаминах увеличивается при стрессах, в зимнее время года, у детей с хронической патологией, ЧБД, аллергической патологией.</a:t>
            </a:r>
          </a:p>
          <a:p>
            <a:r>
              <a:rPr lang="ru-RU" sz="2000" dirty="0" smtClean="0"/>
              <a:t>Потребность в витаминах у растущего организма значительно выше, чем у организма, закончившего свой рост(на кг массы тела в 4-5 раз выше в день, чем у взрослых). Начиная с 11 лет, потребность у мальчиков различается(у девочек ниже)…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Для обеспечения адекватного витаминного статуса необходим регулярный прием поливитаминных-минеральных комплексов.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«Витамины проявляют себя не своим присутствием, а своим  </a:t>
            </a:r>
            <a:r>
              <a:rPr lang="ru-RU" sz="1800" dirty="0" smtClean="0">
                <a:solidFill>
                  <a:srgbClr val="FF0000"/>
                </a:solidFill>
              </a:rPr>
              <a:t>отсутствием</a:t>
            </a:r>
            <a:r>
              <a:rPr lang="ru-RU" sz="1800" dirty="0" smtClean="0">
                <a:solidFill>
                  <a:schemeClr val="tx1"/>
                </a:solidFill>
              </a:rPr>
              <a:t>» (В.А </a:t>
            </a:r>
            <a:r>
              <a:rPr lang="ru-RU" sz="1600" dirty="0" err="1" smtClean="0">
                <a:solidFill>
                  <a:schemeClr val="tx1"/>
                </a:solidFill>
              </a:rPr>
              <a:t>Энгельгарт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722562"/>
            <a:ext cx="2362200" cy="2628900"/>
          </a:xfrm>
        </p:spPr>
      </p:pic>
    </p:spTree>
    <p:extLst>
      <p:ext uri="{BB962C8B-B14F-4D97-AF65-F5344CB8AC3E}">
        <p14:creationId xmlns:p14="http://schemas.microsoft.com/office/powerpoint/2010/main" val="1296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ВОЗ,2010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Применение физиологических доз витаминов и микроэлементов снижает общую заболеваемость на 1/3</a:t>
            </a:r>
          </a:p>
          <a:p>
            <a:r>
              <a:rPr lang="ru-RU" dirty="0" smtClean="0"/>
              <a:t>Повышает на 13% валовый доход страны</a:t>
            </a:r>
          </a:p>
          <a:p>
            <a:r>
              <a:rPr lang="ru-RU" dirty="0" smtClean="0"/>
              <a:t>Нормализация обеспеченности витамином Д-187млн евро экономии(Европарламент,2010)</a:t>
            </a:r>
          </a:p>
          <a:p>
            <a:endParaRPr lang="ru-RU" dirty="0"/>
          </a:p>
          <a:p>
            <a:r>
              <a:rPr lang="ru-RU" dirty="0" smtClean="0"/>
              <a:t>«Как ни совершенно крыло птицы, оно никогда не могло бы поднять ее ввысь, не опираясь на воздух.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Факты-это воздух ученого. </a:t>
            </a:r>
            <a:r>
              <a:rPr lang="ru-RU" dirty="0" smtClean="0"/>
              <a:t>Без них вы никогда не сможете взлететь»(</a:t>
            </a:r>
            <a:r>
              <a:rPr lang="ru-RU" dirty="0" err="1" smtClean="0"/>
              <a:t>акад.И.П.Павлов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сущность пищеварения: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Механические процессы приводят к изменению структуры и физических свойств </a:t>
            </a:r>
            <a:r>
              <a:rPr lang="ru-RU" dirty="0" smtClean="0"/>
              <a:t>еды: </a:t>
            </a:r>
            <a:r>
              <a:rPr lang="ru-RU" dirty="0"/>
              <a:t>плотности, консистенции, размеров частиц и т.п. Это является следствием пережевывания, сокращения мышц желудочно-кишечного тракта, воздействия жидкой части пищеварительных соков.</a:t>
            </a:r>
          </a:p>
          <a:p>
            <a:endParaRPr lang="ru-RU" dirty="0"/>
          </a:p>
          <a:p>
            <a:r>
              <a:rPr lang="ru-RU" dirty="0"/>
              <a:t>Физико-химические процессы (например, действие соляной кислоты в желудке или поверхностно-активных веществ желчи в кишечнике) способствуют набуханию частиц </a:t>
            </a:r>
            <a:r>
              <a:rPr lang="ru-RU" dirty="0" smtClean="0"/>
              <a:t>еды, </a:t>
            </a:r>
            <a:r>
              <a:rPr lang="ru-RU" dirty="0"/>
              <a:t>увеличению их поверхностного натяжения, активации ферментов, повышению растворимости солей.</a:t>
            </a:r>
          </a:p>
          <a:p>
            <a:endParaRPr lang="ru-RU" dirty="0"/>
          </a:p>
          <a:p>
            <a:r>
              <a:rPr lang="ru-RU" dirty="0"/>
              <a:t>Биологические процессы - это процессы последовательного ферментативного гидролиза пищевых полимеров сначала до промежуточных продуктов, а затем до мономеров при постепенном перемещении </a:t>
            </a:r>
            <a:r>
              <a:rPr lang="ru-RU" dirty="0" smtClean="0"/>
              <a:t>пищевого химуса </a:t>
            </a:r>
            <a:r>
              <a:rPr lang="ru-RU" dirty="0"/>
              <a:t>по отделам желудочно-кишечного тракта.</a:t>
            </a:r>
          </a:p>
        </p:txBody>
      </p:sp>
    </p:spTree>
    <p:extLst>
      <p:ext uri="{BB962C8B-B14F-4D97-AF65-F5344CB8AC3E}">
        <p14:creationId xmlns:p14="http://schemas.microsoft.com/office/powerpoint/2010/main" val="29773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«Избирательный вкус»-одна из причин нарушения рациона питания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дети не хотят есть(</a:t>
            </a:r>
            <a:r>
              <a:rPr lang="ru-RU" sz="1800" dirty="0" smtClean="0"/>
              <a:t>пилотное исследование вкусовых предпочтений(</a:t>
            </a:r>
            <a:r>
              <a:rPr lang="en-US" sz="1800" dirty="0" smtClean="0"/>
              <a:t>n=</a:t>
            </a:r>
            <a:r>
              <a:rPr lang="ru-RU" sz="1800" dirty="0" smtClean="0"/>
              <a:t>114):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-рыбу 62.5%</a:t>
            </a:r>
          </a:p>
          <a:p>
            <a:pPr marL="0" indent="0">
              <a:buNone/>
            </a:pPr>
            <a:r>
              <a:rPr lang="ru-RU" dirty="0" smtClean="0"/>
              <a:t>-молоко 42,1%</a:t>
            </a:r>
          </a:p>
          <a:p>
            <a:pPr marL="0" indent="0">
              <a:buNone/>
            </a:pPr>
            <a:r>
              <a:rPr lang="ru-RU" dirty="0" smtClean="0"/>
              <a:t>-овощи 15%</a:t>
            </a:r>
          </a:p>
          <a:p>
            <a:pPr marL="0" indent="0">
              <a:buNone/>
            </a:pPr>
            <a:r>
              <a:rPr lang="ru-RU" dirty="0" smtClean="0"/>
              <a:t>-мясо 8.7%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2896"/>
            <a:ext cx="4877578" cy="32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Формирование правильных вкусовых привычек-одна из задач второго года жизни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Опрос мам показал:</a:t>
            </a:r>
          </a:p>
          <a:p>
            <a:pPr marL="0" indent="0">
              <a:buNone/>
            </a:pPr>
            <a:r>
              <a:rPr lang="ru-RU" dirty="0" smtClean="0"/>
              <a:t>-30% мам сомневаются в рациональном питании ребенка после года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13,3% продолжают давать молочную смесь, которую ребенок получал на 1 году</a:t>
            </a:r>
          </a:p>
          <a:p>
            <a:pPr marL="0" indent="0">
              <a:buNone/>
            </a:pPr>
            <a:r>
              <a:rPr lang="ru-RU" dirty="0" smtClean="0"/>
              <a:t>- 16%-дают смесь с цифрой 3</a:t>
            </a:r>
          </a:p>
          <a:p>
            <a:pPr marL="0" indent="0">
              <a:buNone/>
            </a:pPr>
            <a:r>
              <a:rPr lang="ru-RU" dirty="0" smtClean="0"/>
              <a:t> -84%детей получают творог промышленного производства (не адаптированный) </a:t>
            </a:r>
          </a:p>
          <a:p>
            <a:pPr marL="0" indent="0">
              <a:buNone/>
            </a:pPr>
            <a:r>
              <a:rPr lang="ru-RU" dirty="0" smtClean="0"/>
              <a:t>К 3 годам снижается потребление овощей, фруктов, увеличивается объем сладостей, появляются недетские продукты: майонез, </a:t>
            </a:r>
            <a:r>
              <a:rPr lang="ru-RU" dirty="0" err="1" smtClean="0"/>
              <a:t>кетчуп,газировки</a:t>
            </a:r>
            <a:r>
              <a:rPr lang="ru-RU" dirty="0" smtClean="0"/>
              <a:t>, сосиски, колбасы, шоколад, пельмени… Явный избыток </a:t>
            </a:r>
            <a:r>
              <a:rPr lang="ru-RU" dirty="0" err="1" smtClean="0"/>
              <a:t>белков,жиров,недостаток</a:t>
            </a:r>
            <a:r>
              <a:rPr lang="ru-RU" dirty="0" smtClean="0"/>
              <a:t> сложных углеводов.</a:t>
            </a:r>
          </a:p>
          <a:p>
            <a:pPr marL="0" indent="0">
              <a:buNone/>
            </a:pPr>
            <a:r>
              <a:rPr lang="ru-RU" dirty="0" smtClean="0"/>
              <a:t>Среднесуточный </a:t>
            </a:r>
            <a:r>
              <a:rPr lang="ru-RU" dirty="0" err="1" smtClean="0"/>
              <a:t>калораж</a:t>
            </a:r>
            <a:r>
              <a:rPr lang="ru-RU" dirty="0" smtClean="0"/>
              <a:t>  продуктов для детей:</a:t>
            </a:r>
            <a:endParaRPr lang="ru-RU" dirty="0"/>
          </a:p>
          <a:p>
            <a:r>
              <a:rPr lang="ru-RU" dirty="0"/>
              <a:t> 1-2год-1200ккал/</a:t>
            </a:r>
            <a:r>
              <a:rPr lang="ru-RU" dirty="0" err="1"/>
              <a:t>сут</a:t>
            </a:r>
            <a:endParaRPr lang="ru-RU" dirty="0"/>
          </a:p>
          <a:p>
            <a:r>
              <a:rPr lang="ru-RU" dirty="0"/>
              <a:t> 2-3год-1400ккал/</a:t>
            </a:r>
            <a:r>
              <a:rPr lang="ru-RU" dirty="0" err="1"/>
              <a:t>сут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85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Решение проблемы-образовательные программы для родителей и медицинских работников.</a:t>
            </a:r>
          </a:p>
          <a:p>
            <a:r>
              <a:rPr lang="ru-RU" dirty="0">
                <a:solidFill>
                  <a:srgbClr val="FF0000"/>
                </a:solidFill>
              </a:rPr>
              <a:t>«Ни экономическое процветание, ни полный достаток, ни проведение массовых оздоровительных мероприятий не дадут эффективных результатов, если в стране останется всеобщая неосведомленность» (академик К. И. Скрябин)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733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то, каким вырастет ваш ребенок, во многом зависит именно от вас. Уделяйте как можно больше времени и внимания его проблемам и не откладывайте «на потом» то, что спустя несколько лет исправить будет крайне трудно.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7032"/>
            <a:ext cx="4752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9084"/>
            <a:ext cx="6638900" cy="40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«Люди </a:t>
            </a:r>
            <a:r>
              <a:rPr lang="ru-RU" dirty="0"/>
              <a:t>дурные живут для того, чтоб есть и пить, люди добродетельные едят и пьют для того, чтобы жить</a:t>
            </a:r>
            <a:r>
              <a:rPr lang="ru-RU" dirty="0" smtClean="0"/>
              <a:t>.» Сократ.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051844"/>
            <a:ext cx="2857500" cy="4286250"/>
          </a:xfrm>
        </p:spPr>
      </p:pic>
    </p:spTree>
    <p:extLst>
      <p:ext uri="{BB962C8B-B14F-4D97-AF65-F5344CB8AC3E}">
        <p14:creationId xmlns:p14="http://schemas.microsoft.com/office/powerpoint/2010/main" val="34617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704856" cy="6141169"/>
          </a:xfrm>
        </p:spPr>
      </p:pic>
    </p:spTree>
    <p:extLst>
      <p:ext uri="{BB962C8B-B14F-4D97-AF65-F5344CB8AC3E}">
        <p14:creationId xmlns:p14="http://schemas.microsoft.com/office/powerpoint/2010/main" val="1453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7560840" cy="6652120"/>
          </a:xfrm>
        </p:spPr>
      </p:pic>
    </p:spTree>
    <p:extLst>
      <p:ext uri="{BB962C8B-B14F-4D97-AF65-F5344CB8AC3E}">
        <p14:creationId xmlns:p14="http://schemas.microsoft.com/office/powerpoint/2010/main" val="6996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7560840" cy="6285185"/>
          </a:xfrm>
        </p:spPr>
      </p:pic>
    </p:spTree>
    <p:extLst>
      <p:ext uri="{BB962C8B-B14F-4D97-AF65-F5344CB8AC3E}">
        <p14:creationId xmlns:p14="http://schemas.microsoft.com/office/powerpoint/2010/main" val="36416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179512"/>
            <a:ext cx="7632848" cy="8280920"/>
          </a:xfrm>
        </p:spPr>
      </p:pic>
    </p:spTree>
    <p:extLst>
      <p:ext uri="{BB962C8B-B14F-4D97-AF65-F5344CB8AC3E}">
        <p14:creationId xmlns:p14="http://schemas.microsoft.com/office/powerpoint/2010/main" val="3467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416824" cy="6285185"/>
          </a:xfrm>
        </p:spPr>
      </p:pic>
    </p:spTree>
    <p:extLst>
      <p:ext uri="{BB962C8B-B14F-4D97-AF65-F5344CB8AC3E}">
        <p14:creationId xmlns:p14="http://schemas.microsoft.com/office/powerpoint/2010/main" val="2179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563</TotalTime>
  <Words>1594</Words>
  <Application>Microsoft Office PowerPoint</Application>
  <PresentationFormat>Экран (4:3)</PresentationFormat>
  <Paragraphs>113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Пищеварение здорового ребенка. Причины заболеваний желудочно- кишечного тракта.</vt:lpstr>
      <vt:lpstr>Презентация PowerPoint</vt:lpstr>
      <vt:lpstr>сущность пищеварения:</vt:lpstr>
      <vt:lpstr>«Люди дурные живут для того, чтоб есть и пить, люди добродетельные едят и пьют для того, чтобы жить.» Сократ.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Здоровье-это состояние полного физического, психического и социального благополучия(всемирная организация здравоохранения 2003г)</vt:lpstr>
      <vt:lpstr>  Причины заболевания ЖКТ</vt:lpstr>
      <vt:lpstr>Т.о основными причинами расстройства пищеварительной системы считаются:</vt:lpstr>
      <vt:lpstr>«Мы есть то, что мы едим» Гиппократ</vt:lpstr>
      <vt:lpstr>Основные аспекты нарушения питания</vt:lpstr>
      <vt:lpstr>Ежедневно рекомендуется детям 400г фруктов и овощей, а рыбу 3 раза в неделю.</vt:lpstr>
      <vt:lpstr>Основные заблуждения</vt:lpstr>
      <vt:lpstr>«лучше купить килограмм яблок, чем давать синтетические витаминные комплексы»</vt:lpstr>
      <vt:lpstr>«натуральные витамины лучше синтетических»</vt:lpstr>
      <vt:lpstr>«я никогда не даю витамины, потому что они вызывают аллергию»</vt:lpstr>
      <vt:lpstr>Еще немного фактов о витаминах…</vt:lpstr>
      <vt:lpstr>«Витамины проявляют себя не своим присутствием, а своим  отсутствием» (В.А Энгельгарт)</vt:lpstr>
      <vt:lpstr>ВОЗ,2010 </vt:lpstr>
      <vt:lpstr>«Избирательный вкус»-одна из причин нарушения рациона питания</vt:lpstr>
      <vt:lpstr>Формирование правильных вкусовых привычек-одна из задач второго года жизни. </vt:lpstr>
      <vt:lpstr>Цель:</vt:lpstr>
      <vt:lpstr>Помните:</vt:lpstr>
      <vt:lpstr>Спасибо за внимание!!!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Пищеварение здорового ребенка. Причины заболеваний желудочно- кишечного тракта.</dc:title>
  <dc:creator>User</dc:creator>
  <cp:lastModifiedBy>User</cp:lastModifiedBy>
  <cp:revision>34</cp:revision>
  <dcterms:created xsi:type="dcterms:W3CDTF">2019-01-23T21:33:01Z</dcterms:created>
  <dcterms:modified xsi:type="dcterms:W3CDTF">2019-02-03T12:40:22Z</dcterms:modified>
</cp:coreProperties>
</file>