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3" r:id="rId7"/>
    <p:sldId id="285" r:id="rId8"/>
    <p:sldId id="264" r:id="rId9"/>
    <p:sldId id="277" r:id="rId10"/>
    <p:sldId id="262" r:id="rId11"/>
    <p:sldId id="276" r:id="rId12"/>
    <p:sldId id="278" r:id="rId13"/>
    <p:sldId id="265" r:id="rId14"/>
    <p:sldId id="266" r:id="rId15"/>
    <p:sldId id="268" r:id="rId16"/>
    <p:sldId id="267" r:id="rId17"/>
    <p:sldId id="269" r:id="rId18"/>
    <p:sldId id="270" r:id="rId19"/>
    <p:sldId id="286" r:id="rId20"/>
    <p:sldId id="271" r:id="rId21"/>
    <p:sldId id="283" r:id="rId22"/>
    <p:sldId id="288" r:id="rId23"/>
    <p:sldId id="282" r:id="rId24"/>
    <p:sldId id="289" r:id="rId25"/>
    <p:sldId id="272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692BD4-C134-4300-9912-8427EA2D8A8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1D6281-F470-4B39-A79F-A1FA98753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46BA-AA6E-4AE0-8B9C-284F60D7DD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0DDA05-1F8D-4C25-A4C0-89070CFBD2ED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6D6398-A58D-495F-BE55-A40363396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3863-EA18-47CA-B50D-A059A869202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6619-83DD-40E9-82CF-917B2393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4B7FAF-A44D-431B-B2C2-444C3F3836BC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C4DD842-023D-425F-8C4D-B42C23532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CA2C-4A51-4C24-A2BD-1048E6A3B07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2D03-12AB-4F37-88C1-431E4D79D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D4BC641-7ECF-4504-BF49-2D7A3B9F873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3AE3CF-4DF7-45B9-B7CE-B7ACC231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6501-8042-471F-AB11-486C79F9EE1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9B55-AA34-4415-A488-7233A4462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E50B-33B7-4F7E-8FA9-FB694ED1FC3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7FA9-BDBF-4B6B-BC07-D1F4B44CC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CB3F-C9C4-42AB-9B06-C3D6D42B7279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7892-7B6A-4752-A38C-C46D6F557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C922-3837-443C-996E-BFD1C854B7A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DAC6-E1B3-4822-8417-73D6E329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2A27-215F-4C62-8C87-46FAF964694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3AD0-949C-426C-AD7E-51DB6EFA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49C0AB-F9BA-4B75-8435-A4F8814D7B4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FAD791-8962-460F-8E63-B2F07FA57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4A812C-EEBB-4D69-B692-265552AC85A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F02840-D8A8-4B7A-B26C-92E41D37E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7" r:id="rId2"/>
    <p:sldLayoutId id="2147483865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6" r:id="rId9"/>
    <p:sldLayoutId id="2147483863" r:id="rId10"/>
    <p:sldLayoutId id="21474838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Малые аномалии развития сердца в </a:t>
            </a:r>
            <a:r>
              <a:rPr lang="ru-RU" dirty="0" err="1" smtClean="0"/>
              <a:t>эхокардиографии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5300663"/>
            <a:ext cx="6443662" cy="102393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Чеснокова</a:t>
            </a:r>
            <a:r>
              <a:rPr lang="ru-RU" dirty="0" smtClean="0"/>
              <a:t>  К. А. врач ОФД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Зав. отд. функциональной диагностики </a:t>
            </a:r>
            <a:r>
              <a:rPr lang="ru-RU" dirty="0" err="1" smtClean="0"/>
              <a:t>Брюховец</a:t>
            </a:r>
            <a:r>
              <a:rPr lang="ru-RU" dirty="0" smtClean="0"/>
              <a:t>  Т. 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 </a:t>
            </a:r>
          </a:p>
          <a:p>
            <a:endParaRPr lang="ru-RU" sz="2400">
              <a:latin typeface="Trebuchet MS" pitchFamily="34" charset="0"/>
            </a:endParaRPr>
          </a:p>
          <a:p>
            <a:endParaRPr lang="ru-RU" sz="2400">
              <a:latin typeface="Trebuchet MS" pitchFamily="34" charset="0"/>
            </a:endParaRPr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81724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 </a:t>
            </a:r>
            <a:r>
              <a:rPr lang="ru-RU" sz="3200" b="1">
                <a:latin typeface="Trebuchet MS" pitchFamily="34" charset="0"/>
              </a:rPr>
              <a:t>Пролапс митрального клапана</a:t>
            </a:r>
            <a:r>
              <a:rPr lang="ru-RU" sz="2400">
                <a:latin typeface="Trebuchet MS" pitchFamily="34" charset="0"/>
              </a:rPr>
              <a:t> — прогибание его створок в полость левого предсердия во время сокращения желудочков сердца.                                                                                  Пролапс митрального клапана выявляют у 2-18% детей и подростков, т.е. существенно чаще , чем у взрослых</a:t>
            </a:r>
          </a:p>
          <a:p>
            <a:endParaRPr lang="ru-RU" sz="2400">
              <a:latin typeface="Trebuchet MS" pitchFamily="34" charset="0"/>
            </a:endParaRPr>
          </a:p>
        </p:txBody>
      </p:sp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179388" y="1916113"/>
            <a:ext cx="8964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 </a:t>
            </a:r>
          </a:p>
        </p:txBody>
      </p:sp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0" y="2852738"/>
            <a:ext cx="81724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 dirty="0">
              <a:latin typeface="Trebuchet MS" pitchFamily="34" charset="0"/>
            </a:endParaRPr>
          </a:p>
          <a:p>
            <a:r>
              <a:rPr lang="ru-RU" sz="2400" b="1" i="1" dirty="0">
                <a:latin typeface="Trebuchet MS" pitchFamily="34" charset="0"/>
              </a:rPr>
              <a:t>Первичный пролапс митрального клапана</a:t>
            </a:r>
            <a:r>
              <a:rPr lang="ru-RU" sz="2400" dirty="0">
                <a:latin typeface="Trebuchet MS" pitchFamily="34" charset="0"/>
              </a:rPr>
              <a:t> связан с дисплазией соединительной ткани, проявляющейся также другими </a:t>
            </a:r>
            <a:r>
              <a:rPr lang="ru-RU" sz="2400" dirty="0" err="1">
                <a:latin typeface="Trebuchet MS" pitchFamily="34" charset="0"/>
              </a:rPr>
              <a:t>микроаномалиями</a:t>
            </a:r>
            <a:r>
              <a:rPr lang="ru-RU" sz="2400" dirty="0">
                <a:latin typeface="Trebuchet MS" pitchFamily="34" charset="0"/>
              </a:rPr>
              <a:t> строения клапанного аппарата (изменение структуры клапана и сосочковых мышц, нарушение распределения, неправильное прикрепление, укорочение или удлинение хорд, появление дополнительных хорд и др</a:t>
            </a:r>
            <a:r>
              <a:rPr lang="ru-RU" sz="2400" dirty="0" smtClean="0">
                <a:latin typeface="Trebuchet MS" pitchFamily="34" charset="0"/>
              </a:rPr>
              <a:t>.) 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24581" name="Прямоугольник 8"/>
          <p:cNvSpPr>
            <a:spLocks noChangeArrowheads="1"/>
          </p:cNvSpPr>
          <p:nvPr/>
        </p:nvSpPr>
        <p:spPr bwMode="auto">
          <a:xfrm>
            <a:off x="0" y="1916113"/>
            <a:ext cx="81724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По происхождению выделяют первичный (</a:t>
            </a:r>
            <a:r>
              <a:rPr lang="ru-RU" sz="2400" dirty="0" err="1">
                <a:latin typeface="Trebuchet MS" pitchFamily="34" charset="0"/>
              </a:rPr>
              <a:t>идиопатический</a:t>
            </a:r>
            <a:r>
              <a:rPr lang="ru-RU" sz="2400" dirty="0">
                <a:latin typeface="Trebuchet MS" pitchFamily="34" charset="0"/>
              </a:rPr>
              <a:t>) и вторичный пролапс митрального </a:t>
            </a:r>
            <a:r>
              <a:rPr lang="ru-RU" sz="2400" dirty="0" smtClean="0">
                <a:latin typeface="Trebuchet MS" pitchFamily="34" charset="0"/>
              </a:rPr>
              <a:t>клапана  </a:t>
            </a:r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                                                        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724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Вторичный ПМК </a:t>
            </a:r>
            <a:r>
              <a:rPr lang="ru-RU" sz="2400" dirty="0">
                <a:latin typeface="+mn-lt"/>
                <a:cs typeface="+mn-cs"/>
              </a:rPr>
              <a:t>могут быть обусловлены разнообразными причинами: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Системные заболевания соединительной ткани ( с- м </a:t>
            </a:r>
            <a:r>
              <a:rPr lang="ru-RU" sz="2400" dirty="0" smtClean="0">
                <a:latin typeface="+mn-lt"/>
                <a:cs typeface="+mn-cs"/>
              </a:rPr>
              <a:t> </a:t>
            </a:r>
            <a:r>
              <a:rPr lang="ru-RU" sz="2400" dirty="0" err="1" smtClean="0">
                <a:latin typeface="+mn-lt"/>
                <a:cs typeface="+mn-cs"/>
              </a:rPr>
              <a:t>Марфана</a:t>
            </a:r>
            <a:r>
              <a:rPr lang="ru-RU" sz="2400" dirty="0" smtClean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, с – м </a:t>
            </a:r>
            <a:r>
              <a:rPr lang="ru-RU" sz="2400" dirty="0" err="1" smtClean="0">
                <a:latin typeface="+mn-lt"/>
                <a:cs typeface="+mn-cs"/>
              </a:rPr>
              <a:t>Элерса</a:t>
            </a:r>
            <a:r>
              <a:rPr lang="ru-RU" sz="2400" dirty="0" smtClean="0">
                <a:latin typeface="+mn-lt"/>
                <a:cs typeface="+mn-cs"/>
              </a:rPr>
              <a:t> –</a:t>
            </a:r>
            <a:r>
              <a:rPr lang="ru-RU" sz="2400" dirty="0" err="1" smtClean="0">
                <a:latin typeface="+mn-lt"/>
                <a:cs typeface="+mn-cs"/>
              </a:rPr>
              <a:t>Данлоса</a:t>
            </a:r>
            <a:r>
              <a:rPr lang="ru-RU" sz="2400" dirty="0" smtClean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и др.)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2. Заболевания сердца ( миокардит , ревматизм , </a:t>
            </a:r>
            <a:r>
              <a:rPr lang="ru-RU" sz="2400" dirty="0" err="1">
                <a:latin typeface="+mn-lt"/>
                <a:cs typeface="+mn-cs"/>
              </a:rPr>
              <a:t>кардиомиопатия</a:t>
            </a:r>
            <a:r>
              <a:rPr lang="ru-RU" sz="2400" dirty="0">
                <a:latin typeface="+mn-lt"/>
                <a:cs typeface="+mn-cs"/>
              </a:rPr>
              <a:t> , ВПС).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3. Нейроэндокринные и метаболические заболевания ( </a:t>
            </a:r>
            <a:r>
              <a:rPr lang="ru-RU" sz="2400" dirty="0" err="1">
                <a:latin typeface="+mn-lt"/>
                <a:cs typeface="+mn-cs"/>
              </a:rPr>
              <a:t>вегето</a:t>
            </a:r>
            <a:r>
              <a:rPr lang="ru-RU" sz="2400" dirty="0">
                <a:latin typeface="+mn-lt"/>
                <a:cs typeface="+mn-cs"/>
              </a:rPr>
              <a:t>- сосудистая дисфункция , неврозы , истерия</a:t>
            </a:r>
            <a:r>
              <a:rPr lang="ru-RU" sz="2400" dirty="0" smtClean="0">
                <a:latin typeface="+mn-lt"/>
                <a:cs typeface="+mn-cs"/>
              </a:rPr>
              <a:t>)</a:t>
            </a: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Среди лиц с изолированным ПМК необходимо выделять две формы: </a:t>
            </a:r>
            <a:r>
              <a:rPr lang="ru-RU" sz="2400" dirty="0" err="1">
                <a:latin typeface="+mn-lt"/>
                <a:cs typeface="+mn-cs"/>
              </a:rPr>
              <a:t>аускультативную</a:t>
            </a:r>
            <a:r>
              <a:rPr lang="ru-RU" sz="2400" dirty="0">
                <a:latin typeface="+mn-lt"/>
                <a:cs typeface="+mn-cs"/>
              </a:rPr>
              <a:t> и "немую", выявляемую только на </a:t>
            </a:r>
            <a:r>
              <a:rPr lang="ru-RU" sz="2400" dirty="0" err="1" smtClean="0">
                <a:latin typeface="+mn-lt"/>
                <a:cs typeface="+mn-cs"/>
              </a:rPr>
              <a:t>эхокардиографии</a:t>
            </a:r>
            <a:r>
              <a:rPr lang="ru-RU" sz="2400" dirty="0" smtClean="0">
                <a:latin typeface="+mn-lt"/>
                <a:cs typeface="+mn-cs"/>
              </a:rPr>
              <a:t> 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116013" y="0"/>
            <a:ext cx="6551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Эхокардиографические критерии ПМК:</a:t>
            </a:r>
          </a:p>
          <a:p>
            <a:endParaRPr lang="ru-RU" sz="2400">
              <a:latin typeface="Trebuchet MS" pitchFamily="34" charset="0"/>
            </a:endParaRPr>
          </a:p>
          <a:p>
            <a:endParaRPr lang="ru-RU" sz="2400">
              <a:latin typeface="Trebuchet MS" pitchFamily="34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0" y="765175"/>
            <a:ext cx="5076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 -</a:t>
            </a:r>
            <a:r>
              <a:rPr lang="ru-RU" sz="2400" dirty="0" err="1">
                <a:latin typeface="Trebuchet MS" pitchFamily="34" charset="0"/>
              </a:rPr>
              <a:t>парастернальном</a:t>
            </a:r>
            <a:r>
              <a:rPr lang="ru-RU" sz="2400" dirty="0">
                <a:latin typeface="Trebuchet MS" pitchFamily="34" charset="0"/>
              </a:rPr>
              <a:t> сечении по длинной оси ЛЖ -  смещение одной или обеих створок  МК в систолу за пределы плоскости митрального </a:t>
            </a:r>
            <a:r>
              <a:rPr lang="ru-RU" sz="2400" dirty="0" smtClean="0">
                <a:latin typeface="Trebuchet MS" pitchFamily="34" charset="0"/>
              </a:rPr>
              <a:t>кольца</a:t>
            </a:r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rebuchet MS" pitchFamily="34" charset="0"/>
              </a:rPr>
              <a:t>в апикальной 4 камерном сечении – движение точки смыкания створок МК  позади плоскости митрального кольца</a:t>
            </a:r>
          </a:p>
          <a:p>
            <a:pPr>
              <a:buFontTx/>
              <a:buChar char="-"/>
            </a:pP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- утолщение створок МК до 5 </a:t>
            </a:r>
            <a:r>
              <a:rPr lang="ru-RU" sz="2400" dirty="0" smtClean="0">
                <a:latin typeface="Trebuchet MS" pitchFamily="34" charset="0"/>
              </a:rPr>
              <a:t>мм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26627" name="Picture 2" descr="http://vrachivmeste.ru/media/post_images/8IK69TVPM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9275"/>
            <a:ext cx="333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0850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3724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2708275"/>
            <a:ext cx="8172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rebuchet MS" pitchFamily="34" charset="0"/>
              </a:rPr>
              <a:t>Пролабирование митрального клапана (стрелки), а - парастернальная позиция, длинная ось левого желудочка, б -апикальная четырехкамерная позиция.</a:t>
            </a:r>
          </a:p>
        </p:txBody>
      </p:sp>
      <p:pic>
        <p:nvPicPr>
          <p:cNvPr id="27652" name="Picture 2" descr="http://medservices.info/wp-content/uploads/pep-vn/0a/0acfff51/mitral-regurgitation-7f-480x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789363"/>
            <a:ext cx="43211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172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latin typeface="Trebuchet MS" pitchFamily="34" charset="0"/>
              </a:rPr>
              <a:t>Оценка степени </a:t>
            </a:r>
            <a:r>
              <a:rPr lang="ru-RU" sz="2400" b="1" u="sng" dirty="0" err="1">
                <a:latin typeface="Trebuchet MS" pitchFamily="34" charset="0"/>
              </a:rPr>
              <a:t>пролабирования</a:t>
            </a:r>
            <a:r>
              <a:rPr lang="ru-RU" sz="2400" b="1" u="sng" dirty="0">
                <a:latin typeface="Trebuchet MS" pitchFamily="34" charset="0"/>
              </a:rPr>
              <a:t> митрального </a:t>
            </a:r>
            <a:r>
              <a:rPr lang="ru-RU" sz="2400" b="1" u="sng" dirty="0" smtClean="0">
                <a:latin typeface="Trebuchet MS" pitchFamily="34" charset="0"/>
              </a:rPr>
              <a:t>клапана по степени провисания створок (</a:t>
            </a:r>
            <a:r>
              <a:rPr lang="ru-RU" sz="2400" b="1" u="sng" dirty="0" err="1" smtClean="0">
                <a:latin typeface="Trebuchet MS" pitchFamily="34" charset="0"/>
              </a:rPr>
              <a:t>Мухарлямов</a:t>
            </a:r>
            <a:r>
              <a:rPr lang="ru-RU" sz="2400" b="1" u="sng" dirty="0" smtClean="0">
                <a:latin typeface="Trebuchet MS" pitchFamily="34" charset="0"/>
              </a:rPr>
              <a:t> Н.М., 1981)</a:t>
            </a:r>
            <a:endParaRPr lang="ru-RU" sz="2400" u="sng" dirty="0">
              <a:latin typeface="Trebuchet MS" pitchFamily="34" charset="0"/>
            </a:endParaRPr>
          </a:p>
          <a:p>
            <a:r>
              <a:rPr lang="ru-RU" sz="2400" b="1" dirty="0">
                <a:latin typeface="Trebuchet MS" pitchFamily="34" charset="0"/>
              </a:rPr>
              <a:t>- </a:t>
            </a:r>
            <a:r>
              <a:rPr lang="ru-RU" sz="2400" dirty="0">
                <a:latin typeface="Trebuchet MS" pitchFamily="34" charset="0"/>
              </a:rPr>
              <a:t>Незначительный пролапс - 3-6 мм.</a:t>
            </a:r>
          </a:p>
          <a:p>
            <a:r>
              <a:rPr lang="ru-RU" sz="2400" b="1" dirty="0">
                <a:latin typeface="Trebuchet MS" pitchFamily="34" charset="0"/>
              </a:rPr>
              <a:t>-</a:t>
            </a:r>
            <a:r>
              <a:rPr lang="ru-RU" sz="2400" dirty="0">
                <a:latin typeface="Trebuchet MS" pitchFamily="34" charset="0"/>
              </a:rPr>
              <a:t> Умеренный пролапс - 6-9 мм.</a:t>
            </a:r>
          </a:p>
          <a:p>
            <a:pPr>
              <a:buFontTx/>
              <a:buChar char="-"/>
            </a:pPr>
            <a:r>
              <a:rPr lang="ru-RU" sz="2400" dirty="0">
                <a:latin typeface="Trebuchet MS" pitchFamily="34" charset="0"/>
              </a:rPr>
              <a:t>Значительный пролапс - более 9 мм. </a:t>
            </a:r>
          </a:p>
          <a:p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 Признаки митральной </a:t>
            </a:r>
            <a:r>
              <a:rPr lang="ru-RU" sz="2400" b="1" dirty="0" err="1">
                <a:latin typeface="Trebuchet MS" pitchFamily="34" charset="0"/>
              </a:rPr>
              <a:t>регургитации</a:t>
            </a:r>
            <a:r>
              <a:rPr lang="ru-RU" sz="2400" dirty="0">
                <a:latin typeface="Trebuchet MS" pitchFamily="34" charset="0"/>
              </a:rPr>
              <a:t> </a:t>
            </a:r>
            <a:r>
              <a:rPr lang="ru-RU" sz="2400" b="1" dirty="0">
                <a:latin typeface="Trebuchet MS" pitchFamily="34" charset="0"/>
              </a:rPr>
              <a:t>4 степени :</a:t>
            </a:r>
          </a:p>
          <a:p>
            <a:r>
              <a:rPr lang="ru-RU" sz="2400" b="1" dirty="0">
                <a:latin typeface="Trebuchet MS" pitchFamily="34" charset="0"/>
              </a:rPr>
              <a:t>1 </a:t>
            </a:r>
            <a:r>
              <a:rPr lang="ru-RU" sz="2400" dirty="0">
                <a:latin typeface="Trebuchet MS" pitchFamily="34" charset="0"/>
              </a:rPr>
              <a:t>степень – распространение до фиброзного кольца;</a:t>
            </a:r>
          </a:p>
          <a:p>
            <a:r>
              <a:rPr lang="ru-RU" sz="2400" b="1" dirty="0">
                <a:latin typeface="Trebuchet MS" pitchFamily="34" charset="0"/>
              </a:rPr>
              <a:t>2 </a:t>
            </a:r>
            <a:r>
              <a:rPr lang="ru-RU" sz="2400" dirty="0">
                <a:latin typeface="Trebuchet MS" pitchFamily="34" charset="0"/>
              </a:rPr>
              <a:t>степень- до середины предсердия;</a:t>
            </a:r>
          </a:p>
          <a:p>
            <a:r>
              <a:rPr lang="ru-RU" sz="2400" b="1" dirty="0">
                <a:latin typeface="Trebuchet MS" pitchFamily="34" charset="0"/>
              </a:rPr>
              <a:t>3</a:t>
            </a:r>
            <a:r>
              <a:rPr lang="ru-RU" sz="2400" dirty="0">
                <a:latin typeface="Trebuchet MS" pitchFamily="34" charset="0"/>
              </a:rPr>
              <a:t> степень-  более чем на половину предсердия;</a:t>
            </a:r>
          </a:p>
          <a:p>
            <a:r>
              <a:rPr lang="ru-RU" sz="2400" b="1" dirty="0">
                <a:latin typeface="Trebuchet MS" pitchFamily="34" charset="0"/>
              </a:rPr>
              <a:t>4 </a:t>
            </a:r>
            <a:r>
              <a:rPr lang="ru-RU" sz="2400" dirty="0">
                <a:latin typeface="Trebuchet MS" pitchFamily="34" charset="0"/>
              </a:rPr>
              <a:t>степень – до противоположной стенки ЛП.</a:t>
            </a:r>
            <a:br>
              <a:rPr lang="ru-RU" sz="2400" dirty="0">
                <a:latin typeface="Trebuchet MS" pitchFamily="34" charset="0"/>
              </a:rPr>
            </a:br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1724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rebuchet MS" pitchFamily="34" charset="0"/>
              </a:rPr>
              <a:t>Открытое овальное окно (ООО)</a:t>
            </a:r>
            <a:r>
              <a:rPr lang="ru-RU" sz="2400" dirty="0">
                <a:latin typeface="Trebuchet MS" pitchFamily="34" charset="0"/>
              </a:rPr>
              <a:t> - это </a:t>
            </a:r>
            <a:r>
              <a:rPr lang="ru-RU" sz="2400" dirty="0" err="1">
                <a:latin typeface="Trebuchet MS" pitchFamily="34" charset="0"/>
              </a:rPr>
              <a:t>внутриутробно</a:t>
            </a:r>
            <a:r>
              <a:rPr lang="ru-RU" sz="2400" dirty="0">
                <a:latin typeface="Trebuchet MS" pitchFamily="34" charset="0"/>
              </a:rPr>
              <a:t> сформированное клапанное (прикрытое заслонкой с левой стороны) сообщение между предсердиями, которое в эмбриональный период обеспечивает прохождение </a:t>
            </a:r>
            <a:r>
              <a:rPr lang="ru-RU" sz="2400" dirty="0" smtClean="0">
                <a:latin typeface="Trebuchet MS" pitchFamily="34" charset="0"/>
              </a:rPr>
              <a:t> </a:t>
            </a:r>
            <a:r>
              <a:rPr lang="ru-RU" sz="2400" dirty="0" err="1" smtClean="0">
                <a:latin typeface="Trebuchet MS" pitchFamily="34" charset="0"/>
              </a:rPr>
              <a:t>артериализованной</a:t>
            </a:r>
            <a:r>
              <a:rPr lang="ru-RU" sz="2400" dirty="0" smtClean="0">
                <a:latin typeface="Trebuchet MS" pitchFamily="34" charset="0"/>
              </a:rPr>
              <a:t> крови </a:t>
            </a:r>
            <a:r>
              <a:rPr lang="ru-RU" sz="2400" dirty="0">
                <a:latin typeface="Trebuchet MS" pitchFamily="34" charset="0"/>
              </a:rPr>
              <a:t>из правой предсердной камеры в </a:t>
            </a:r>
            <a:r>
              <a:rPr lang="ru-RU" sz="2400" dirty="0" smtClean="0">
                <a:latin typeface="Trebuchet MS" pitchFamily="34" charset="0"/>
              </a:rPr>
              <a:t>левую 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Отличие ООО от дефекта </a:t>
            </a:r>
            <a:r>
              <a:rPr lang="ru-RU" sz="2400" dirty="0" err="1" smtClean="0">
                <a:latin typeface="Trebuchet MS" pitchFamily="34" charset="0"/>
              </a:rPr>
              <a:t>межпредсердной</a:t>
            </a:r>
            <a:r>
              <a:rPr lang="ru-RU" sz="2400" dirty="0" smtClean="0">
                <a:latin typeface="Trebuchet MS" pitchFamily="34" charset="0"/>
              </a:rPr>
              <a:t> </a:t>
            </a:r>
            <a:r>
              <a:rPr lang="ru-RU" sz="2400" dirty="0">
                <a:latin typeface="Trebuchet MS" pitchFamily="34" charset="0"/>
              </a:rPr>
              <a:t>перегородки состоит в том, что при первом имеется, а при втором отсутствует клапан, прикрывающий отверстие со стороны левого </a:t>
            </a:r>
            <a:r>
              <a:rPr lang="ru-RU" sz="2400" dirty="0" smtClean="0">
                <a:latin typeface="Trebuchet MS" pitchFamily="34" charset="0"/>
              </a:rPr>
              <a:t>предсердия </a:t>
            </a: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endParaRPr lang="ru-RU" sz="2400" dirty="0">
              <a:latin typeface="Trebuchet MS" pitchFamily="34" charset="0"/>
            </a:endParaRPr>
          </a:p>
        </p:txBody>
      </p:sp>
      <p:sp>
        <p:nvSpPr>
          <p:cNvPr id="11266" name="AutoShape 2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myfamilydoctor.ru/wp-content/uploads/2015/01/pravogeludochkovaya_nedostatochnost_607-216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myfamilydoctor.ru/wp-content/uploads/2015/01/pravogeludochkovaya_nedostatochnost_607-216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myfamilydoctor.ru/wp-content/uploads/2015/01/pravogeludochkovaya_nedostatochnost_607-216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https://myfamilydoctor.ru/wp-content/uploads/2015/01/pravogeludochkovaya_nedostatochnost_607-216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4" name="AutoShape 20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6" name="AutoShape 22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8" name="AutoShape 24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0" name="AutoShape 26" descr="Открытое овальное окно в сердце: причины, симптомы, лечение и прогн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2" name="Picture 28" descr="546868468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6290692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0" y="0"/>
            <a:ext cx="81724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>
                <a:latin typeface="Trebuchet MS" pitchFamily="34" charset="0"/>
              </a:rPr>
              <a:t>Эхокардиографическими</a:t>
            </a:r>
            <a:r>
              <a:rPr lang="ru-RU" sz="2400" b="1" dirty="0">
                <a:latin typeface="Trebuchet MS" pitchFamily="34" charset="0"/>
              </a:rPr>
              <a:t> признаками ООО являются</a:t>
            </a:r>
            <a:r>
              <a:rPr lang="ru-RU" sz="2400" dirty="0">
                <a:latin typeface="Trebuchet MS" pitchFamily="34" charset="0"/>
              </a:rPr>
              <a:t>:</a:t>
            </a:r>
          </a:p>
          <a:p>
            <a:r>
              <a:rPr lang="ru-RU" sz="2400" dirty="0">
                <a:latin typeface="Trebuchet MS" pitchFamily="34" charset="0"/>
              </a:rPr>
              <a:t>-перерыв эхосигнала от </a:t>
            </a:r>
            <a:r>
              <a:rPr lang="ru-RU" sz="2400" dirty="0" err="1">
                <a:latin typeface="Trebuchet MS" pitchFamily="34" charset="0"/>
              </a:rPr>
              <a:t>межпредсердной</a:t>
            </a:r>
            <a:r>
              <a:rPr lang="ru-RU" sz="2400" dirty="0">
                <a:latin typeface="Trebuchet MS" pitchFamily="34" charset="0"/>
              </a:rPr>
              <a:t> перегородки в области овального </a:t>
            </a:r>
            <a:r>
              <a:rPr lang="ru-RU" sz="2400" dirty="0" smtClean="0">
                <a:latin typeface="Trebuchet MS" pitchFamily="34" charset="0"/>
              </a:rPr>
              <a:t>окна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-в отличии от дефекта перегородки в области овального окна при открытом овальном окне стенки перегородки постепенно (клиновидно) утончаются, а при дефекте виден обрыв </a:t>
            </a:r>
            <a:r>
              <a:rPr lang="ru-RU" sz="2400" dirty="0" smtClean="0">
                <a:latin typeface="Trebuchet MS" pitchFamily="34" charset="0"/>
              </a:rPr>
              <a:t>структуры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-отсутствуют гемодинамические нарушения, характерные для дефекта </a:t>
            </a:r>
            <a:r>
              <a:rPr lang="ru-RU" sz="2400" dirty="0" err="1">
                <a:latin typeface="Trebuchet MS" pitchFamily="34" charset="0"/>
              </a:rPr>
              <a:t>межпредсердной</a:t>
            </a:r>
            <a:r>
              <a:rPr lang="ru-RU" sz="2400" dirty="0">
                <a:latin typeface="Trebuchet MS" pitchFamily="34" charset="0"/>
              </a:rPr>
              <a:t> перегородки (объемная перегрузка правых отделов, парадоксальное движение межжелудочковой перегородки</a:t>
            </a:r>
            <a:r>
              <a:rPr lang="ru-RU" sz="2400" dirty="0" smtClean="0">
                <a:latin typeface="Trebuchet MS" pitchFamily="34" charset="0"/>
              </a:rPr>
              <a:t>)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b="1" dirty="0" err="1">
                <a:latin typeface="Trebuchet MS" pitchFamily="34" charset="0"/>
              </a:rPr>
              <a:t>Допплер-ЭхоКГ</a:t>
            </a:r>
            <a:endParaRPr lang="ru-RU" sz="2400" b="1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-турбулентный поток крови в области овального окна.</a:t>
            </a:r>
          </a:p>
          <a:p>
            <a:r>
              <a:rPr lang="ru-RU" sz="2400" dirty="0">
                <a:latin typeface="Trebuchet MS" pitchFamily="34" charset="0"/>
              </a:rPr>
              <a:t>-нормальные показатели кровотока в правом желудочке и легочной артерии (в случае изолированного открытого овального окна</a:t>
            </a:r>
            <a:r>
              <a:rPr lang="ru-RU" sz="2400" dirty="0" smtClean="0">
                <a:latin typeface="Trebuchet MS" pitchFamily="34" charset="0"/>
              </a:rPr>
              <a:t>)</a:t>
            </a:r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722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0" y="26368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Прерывание эхосигнала в области мембраны овальной ямки в апикальной</a:t>
            </a:r>
          </a:p>
          <a:p>
            <a:r>
              <a:rPr lang="ru-RU">
                <a:latin typeface="Trebuchet MS" pitchFamily="34" charset="0"/>
              </a:rPr>
              <a:t>четырехкамерной позиции (стрелки), создающее впечатление дефекта межпредсердной перегородки (а, б).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37433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3779838" y="538003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Режим цветовой допплерографии. Открытое овальное окно у ребенка 10 лет</a:t>
            </a:r>
          </a:p>
          <a:p>
            <a:r>
              <a:rPr lang="ru-RU">
                <a:latin typeface="Trebuchet MS" pitchFamily="34" charset="0"/>
              </a:rPr>
              <a:t>(стрелка). Давление в правых камерах сердца в пределах нормы.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172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Аневризма межпредсердной перегородки- </a:t>
            </a:r>
            <a:r>
              <a:rPr lang="ru-RU" sz="2400">
                <a:latin typeface="Trebuchet MS" pitchFamily="34" charset="0"/>
              </a:rPr>
              <a:t>врожденная особенность развития межпредсердной перегородки. Мембрана овальной ямки удлинена и выбухает в сторону . 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0" y="1916113"/>
            <a:ext cx="81724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а) тип L (выбухание мембраны овальной ямки в сторону левого предсердия);</a:t>
            </a:r>
          </a:p>
          <a:p>
            <a:r>
              <a:rPr lang="ru-RU" sz="2400" dirty="0">
                <a:latin typeface="Trebuchet MS" pitchFamily="34" charset="0"/>
              </a:rPr>
              <a:t>б) тип R (выбухание в сторону правого предсердия);</a:t>
            </a:r>
          </a:p>
          <a:p>
            <a:r>
              <a:rPr lang="ru-RU" sz="2400" dirty="0">
                <a:latin typeface="Trebuchet MS" pitchFamily="34" charset="0"/>
              </a:rPr>
              <a:t>в) тип R-L (выбухание вправо и затем - влево);</a:t>
            </a:r>
          </a:p>
          <a:p>
            <a:r>
              <a:rPr lang="ru-RU" sz="2400" dirty="0">
                <a:latin typeface="Trebuchet MS" pitchFamily="34" charset="0"/>
              </a:rPr>
              <a:t>г) тип L-R (выбухание влево и затем - вправо). 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0" y="1557338"/>
            <a:ext cx="8101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Trebuchet MS" pitchFamily="34" charset="0"/>
              </a:rPr>
              <a:t>Существует ряд типов аневризмы межпредсердной перегородки 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579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0" y="2276475"/>
            <a:ext cx="2987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rebuchet MS" pitchFamily="34" charset="0"/>
            </a:endParaRPr>
          </a:p>
          <a:p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Схема. Классификация вариантов аневризм</a:t>
            </a:r>
          </a:p>
          <a:p>
            <a:r>
              <a:rPr lang="ru-RU" dirty="0" err="1">
                <a:latin typeface="Trebuchet MS" pitchFamily="34" charset="0"/>
              </a:rPr>
              <a:t>межпредсердной</a:t>
            </a:r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перегородки.</a:t>
            </a:r>
          </a:p>
          <a:p>
            <a:r>
              <a:rPr lang="ru-RU" dirty="0" err="1">
                <a:latin typeface="Trebuchet MS" pitchFamily="34" charset="0"/>
              </a:rPr>
              <a:t>ция</a:t>
            </a:r>
            <a:r>
              <a:rPr lang="ru-RU" dirty="0">
                <a:latin typeface="Trebuchet MS" pitchFamily="34" charset="0"/>
              </a:rPr>
              <a:t>, длинная ось левого </a:t>
            </a:r>
            <a:r>
              <a:rPr lang="ru-RU" dirty="0" smtClean="0">
                <a:latin typeface="Trebuchet MS" pitchFamily="34" charset="0"/>
              </a:rPr>
              <a:t>желудочка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3276600" y="2708275"/>
            <a:ext cx="3581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rebuchet MS" pitchFamily="34" charset="0"/>
              </a:rPr>
              <a:t>Аневризма</a:t>
            </a:r>
          </a:p>
          <a:p>
            <a:r>
              <a:rPr lang="ru-RU" dirty="0">
                <a:latin typeface="Trebuchet MS" pitchFamily="34" charset="0"/>
              </a:rPr>
              <a:t>мембранозной части</a:t>
            </a:r>
          </a:p>
          <a:p>
            <a:r>
              <a:rPr lang="ru-RU" dirty="0">
                <a:latin typeface="Trebuchet MS" pitchFamily="34" charset="0"/>
              </a:rPr>
              <a:t>межжелудочковой</a:t>
            </a:r>
          </a:p>
          <a:p>
            <a:r>
              <a:rPr lang="ru-RU" dirty="0">
                <a:latin typeface="Trebuchet MS" pitchFamily="34" charset="0"/>
              </a:rPr>
              <a:t>перегородки (стрелка).</a:t>
            </a:r>
          </a:p>
          <a:p>
            <a:r>
              <a:rPr lang="ru-RU" dirty="0" err="1">
                <a:latin typeface="Trebuchet MS" pitchFamily="34" charset="0"/>
              </a:rPr>
              <a:t>Парастернальная</a:t>
            </a:r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позиция, длинная ось</a:t>
            </a:r>
          </a:p>
          <a:p>
            <a:r>
              <a:rPr lang="ru-RU" dirty="0">
                <a:latin typeface="Trebuchet MS" pitchFamily="34" charset="0"/>
              </a:rPr>
              <a:t>левого </a:t>
            </a:r>
            <a:r>
              <a:rPr lang="ru-RU" dirty="0" smtClean="0">
                <a:latin typeface="Trebuchet MS" pitchFamily="34" charset="0"/>
              </a:rPr>
              <a:t>желудочка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003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>
              <a:latin typeface="Trebuchet MS" pitchFamily="34" charset="0"/>
            </a:endParaRPr>
          </a:p>
          <a:p>
            <a:r>
              <a:rPr lang="ru-RU" sz="2800" b="1" dirty="0">
                <a:latin typeface="Trebuchet MS" pitchFamily="34" charset="0"/>
              </a:rPr>
              <a:t>Малые аномалии развития сердца </a:t>
            </a:r>
            <a:r>
              <a:rPr lang="ru-RU" sz="2800" dirty="0">
                <a:latin typeface="Trebuchet MS" pitchFamily="34" charset="0"/>
              </a:rPr>
              <a:t>(МАРС)– это анатомические изменения архитектоники сердца и магистральных сосудов , не приводящие  к существенным нарушениям функции сердечно -сосудистой </a:t>
            </a:r>
            <a:r>
              <a:rPr lang="ru-RU" sz="2800" dirty="0" smtClean="0">
                <a:latin typeface="Trebuchet MS" pitchFamily="34" charset="0"/>
              </a:rPr>
              <a:t>системы </a:t>
            </a:r>
            <a:endParaRPr lang="ru-RU" sz="2800" dirty="0">
              <a:latin typeface="Trebuchet MS" pitchFamily="34" charset="0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7389813"/>
            <a:ext cx="32766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Trebuchet MS" pitchFamily="34" charset="0"/>
            </a:endParaRPr>
          </a:p>
          <a:p>
            <a:endParaRPr lang="ru-RU" sz="2800">
              <a:latin typeface="Trebuchet MS" pitchFamily="34" charset="0"/>
            </a:endParaRPr>
          </a:p>
          <a:p>
            <a:endParaRPr lang="ru-RU" sz="2800">
              <a:latin typeface="Trebuchet MS" pitchFamily="34" charset="0"/>
            </a:endParaRPr>
          </a:p>
          <a:p>
            <a:endParaRPr lang="ru-RU" sz="2800">
              <a:latin typeface="Trebuchet MS" pitchFamily="34" charset="0"/>
            </a:endParaRPr>
          </a:p>
          <a:p>
            <a:endParaRPr lang="ru-RU" sz="2800">
              <a:latin typeface="Trebuchet MS" pitchFamily="34" charset="0"/>
            </a:endParaRPr>
          </a:p>
        </p:txBody>
      </p:sp>
      <p:pic>
        <p:nvPicPr>
          <p:cNvPr id="16387" name="Picture 2" descr="http://www.littleone.ru/public/img/articles/0-12/development/article_1295/article_1295_1442308714720_depositphotos_17454637_m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0"/>
            <a:ext cx="29876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4868863"/>
            <a:ext cx="8172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Частота выявления их при </a:t>
            </a:r>
            <a:r>
              <a:rPr lang="ru-RU" sz="2400" dirty="0" err="1">
                <a:latin typeface="Trebuchet MS" pitchFamily="34" charset="0"/>
              </a:rPr>
              <a:t>эхокардиографическом</a:t>
            </a:r>
            <a:r>
              <a:rPr lang="ru-RU" sz="2400" dirty="0">
                <a:latin typeface="Trebuchet MS" pitchFamily="34" charset="0"/>
              </a:rPr>
              <a:t>  исследовании (</a:t>
            </a:r>
            <a:r>
              <a:rPr lang="ru-RU" sz="2400" dirty="0" err="1">
                <a:latin typeface="Trebuchet MS" pitchFamily="34" charset="0"/>
              </a:rPr>
              <a:t>ЭхоКГ</a:t>
            </a:r>
            <a:r>
              <a:rPr lang="ru-RU" sz="2400" dirty="0">
                <a:latin typeface="Trebuchet MS" pitchFamily="34" charset="0"/>
              </a:rPr>
              <a:t>) среди детей и подростков колеблется от 39 до </a:t>
            </a:r>
            <a:r>
              <a:rPr lang="ru-RU" sz="2400" dirty="0" smtClean="0">
                <a:latin typeface="Trebuchet MS" pitchFamily="34" charset="0"/>
              </a:rPr>
              <a:t>68,9%,</a:t>
            </a:r>
            <a:r>
              <a:rPr lang="ru-RU" sz="2400" i="1" dirty="0" smtClean="0"/>
              <a:t>а в 40% случаев их бывает несколько у одного ребенка. 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95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0" y="2997200"/>
            <a:ext cx="81724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rebuchet MS" pitchFamily="34" charset="0"/>
              </a:rPr>
              <a:t>Апикальная четырехкамерная позиция. Аневризма </a:t>
            </a:r>
            <a:r>
              <a:rPr lang="ru-RU" dirty="0" err="1">
                <a:latin typeface="Trebuchet MS" pitchFamily="34" charset="0"/>
              </a:rPr>
              <a:t>межпредсердной</a:t>
            </a:r>
            <a:r>
              <a:rPr lang="ru-RU" dirty="0">
                <a:latin typeface="Trebuchet MS" pitchFamily="34" charset="0"/>
              </a:rPr>
              <a:t> перегородки</a:t>
            </a:r>
          </a:p>
          <a:p>
            <a:r>
              <a:rPr lang="ru-RU" dirty="0">
                <a:latin typeface="Trebuchet MS" pitchFamily="34" charset="0"/>
              </a:rPr>
              <a:t>(стрелки), тип R. а - небольших размеров, б - больших </a:t>
            </a:r>
            <a:r>
              <a:rPr lang="ru-RU" dirty="0" smtClean="0">
                <a:latin typeface="Trebuchet MS" pitchFamily="34" charset="0"/>
              </a:rPr>
              <a:t>размеров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0" y="0"/>
            <a:ext cx="817245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rebuchet MS" pitchFamily="34" charset="0"/>
              </a:rPr>
              <a:t>Двустворчатый аортальный клапан</a:t>
            </a:r>
            <a:r>
              <a:rPr lang="ru-RU" sz="2400" dirty="0">
                <a:latin typeface="Trebuchet MS" pitchFamily="34" charset="0"/>
              </a:rPr>
              <a:t> - врожденная аномалия аортального клапана.</a:t>
            </a:r>
          </a:p>
          <a:p>
            <a:r>
              <a:rPr lang="ru-RU" sz="2400" dirty="0">
                <a:latin typeface="Trebuchet MS" pitchFamily="34" charset="0"/>
              </a:rPr>
              <a:t>Встречается в общей популяции у 1-2 % людей.</a:t>
            </a:r>
          </a:p>
          <a:p>
            <a:r>
              <a:rPr lang="ru-RU" sz="2400" dirty="0">
                <a:latin typeface="Trebuchet MS" pitchFamily="34" charset="0"/>
              </a:rPr>
              <a:t>Самым частым исходом естественного течения </a:t>
            </a:r>
            <a:r>
              <a:rPr lang="ru-RU" sz="2400" dirty="0" err="1" smtClean="0">
                <a:latin typeface="Trebuchet MS" pitchFamily="34" charset="0"/>
              </a:rPr>
              <a:t>двуполулуного</a:t>
            </a:r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клапана </a:t>
            </a:r>
            <a:r>
              <a:rPr lang="ru-RU" sz="2400" dirty="0">
                <a:latin typeface="Trebuchet MS" pitchFamily="34" charset="0"/>
              </a:rPr>
              <a:t>является формирование аортального стеноза.</a:t>
            </a:r>
          </a:p>
          <a:p>
            <a:r>
              <a:rPr lang="ru-RU" sz="2400" u="sng" dirty="0" err="1">
                <a:latin typeface="Trebuchet MS" pitchFamily="34" charset="0"/>
              </a:rPr>
              <a:t>Эхокардиографические</a:t>
            </a:r>
            <a:r>
              <a:rPr lang="ru-RU" sz="2400" u="sng" dirty="0">
                <a:latin typeface="Trebuchet MS" pitchFamily="34" charset="0"/>
              </a:rPr>
              <a:t> признаки </a:t>
            </a:r>
            <a:r>
              <a:rPr lang="ru-RU" sz="2400" dirty="0">
                <a:latin typeface="Trebuchet MS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dirty="0">
                <a:latin typeface="Trebuchet MS" pitchFamily="34" charset="0"/>
              </a:rPr>
              <a:t>В </a:t>
            </a:r>
            <a:r>
              <a:rPr lang="ru-RU" sz="2400" dirty="0" err="1">
                <a:latin typeface="Trebuchet MS" pitchFamily="34" charset="0"/>
              </a:rPr>
              <a:t>парастернальном</a:t>
            </a:r>
            <a:r>
              <a:rPr lang="ru-RU" sz="2400" dirty="0">
                <a:latin typeface="Trebuchet MS" pitchFamily="34" charset="0"/>
              </a:rPr>
              <a:t> сечении по короткой оси ЛЖ можно увидеть наличие только двух створок АК.</a:t>
            </a:r>
          </a:p>
          <a:p>
            <a:pPr>
              <a:buFontTx/>
              <a:buChar char="-"/>
            </a:pPr>
            <a:r>
              <a:rPr lang="ru-RU" sz="2400" dirty="0">
                <a:latin typeface="Trebuchet MS" pitchFamily="34" charset="0"/>
              </a:rPr>
              <a:t>При их закрытии в М – модальном изображении АК в </a:t>
            </a:r>
            <a:r>
              <a:rPr lang="ru-RU" sz="2400" dirty="0" err="1">
                <a:latin typeface="Trebuchet MS" pitchFamily="34" charset="0"/>
              </a:rPr>
              <a:t>парастернальном</a:t>
            </a:r>
            <a:r>
              <a:rPr lang="ru-RU" sz="2400" dirty="0">
                <a:latin typeface="Trebuchet MS" pitchFamily="34" charset="0"/>
              </a:rPr>
              <a:t> сечении по длинной оси ЛЖ , </a:t>
            </a:r>
            <a:r>
              <a:rPr lang="ru-RU" sz="2400" dirty="0" err="1">
                <a:latin typeface="Trebuchet MS" pitchFamily="34" charset="0"/>
              </a:rPr>
              <a:t>распологается</a:t>
            </a:r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 эксцентрично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-появление куполообразного систолического выпячивания створок в сторону </a:t>
            </a:r>
            <a:r>
              <a:rPr lang="ru-RU" sz="2400" dirty="0" smtClean="0">
                <a:latin typeface="Trebuchet MS" pitchFamily="34" charset="0"/>
              </a:rPr>
              <a:t>аорты</a:t>
            </a:r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osudy.ru/wp-content/uploads/2016/03/zamena_klapana_na_serdc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echo.medison.ru/files/contest/photos/201393/1378229172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3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0" y="3356992"/>
            <a:ext cx="4422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rebuchet MS" pitchFamily="34" charset="0"/>
              </a:rPr>
              <a:t>Двустворчатый аортальный клапан.</a:t>
            </a:r>
          </a:p>
        </p:txBody>
      </p:sp>
      <p:pic>
        <p:nvPicPr>
          <p:cNvPr id="4098" name="Picture 2" descr="https://im2-tub-ru.yandex.net/i?id=488cde8b3d02b86a303bf6124088444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3749250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81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Iстепень</a:t>
            </a:r>
            <a:r>
              <a:rPr lang="ru-RU" sz="2400" dirty="0" smtClean="0"/>
              <a:t> – не более 5 мм. от створок аортального клапана - незначительная недостаточность аортального клапана (струя </a:t>
            </a:r>
            <a:r>
              <a:rPr lang="ru-RU" sz="2400" dirty="0" err="1" smtClean="0"/>
              <a:t>регургитации</a:t>
            </a:r>
            <a:r>
              <a:rPr lang="ru-RU" sz="2400" dirty="0" smtClean="0"/>
              <a:t> под створками аортального клапана);</a:t>
            </a:r>
          </a:p>
          <a:p>
            <a:r>
              <a:rPr lang="ru-RU" sz="2400" dirty="0" err="1" smtClean="0"/>
              <a:t>IIстепень</a:t>
            </a:r>
            <a:r>
              <a:rPr lang="ru-RU" sz="2400" dirty="0" smtClean="0"/>
              <a:t> – 5-10 мм. – средняя степень недостаточности аортального клапана (струя </a:t>
            </a:r>
            <a:r>
              <a:rPr lang="ru-RU" sz="2400" dirty="0" err="1" smtClean="0"/>
              <a:t>регургитации</a:t>
            </a:r>
            <a:r>
              <a:rPr lang="ru-RU" sz="2400" dirty="0" smtClean="0"/>
              <a:t> доходит до краев створок митрального клапана);</a:t>
            </a:r>
          </a:p>
          <a:p>
            <a:r>
              <a:rPr lang="ru-RU" sz="2400" dirty="0" err="1" smtClean="0"/>
              <a:t>IIIстепень</a:t>
            </a:r>
            <a:r>
              <a:rPr lang="ru-RU" sz="2400" dirty="0" smtClean="0"/>
              <a:t> – более 10 мм. от створок аортального клапана - выраженная недостаточность аортального клапана (струя </a:t>
            </a:r>
            <a:r>
              <a:rPr lang="ru-RU" sz="2400" dirty="0" err="1" smtClean="0"/>
              <a:t>регургитации</a:t>
            </a:r>
            <a:r>
              <a:rPr lang="ru-RU" sz="2400" dirty="0" smtClean="0"/>
              <a:t> продолжается к верхушке левого желудочка).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0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Степени  недостаточности аортального клапана: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0279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                </a:t>
            </a:r>
            <a:r>
              <a:rPr lang="ru-RU" sz="2400" b="1" dirty="0">
                <a:latin typeface="Trebuchet MS" pitchFamily="34" charset="0"/>
              </a:rPr>
              <a:t>Тактика ведения детей с МАРС</a:t>
            </a:r>
            <a:r>
              <a:rPr lang="ru-RU" sz="2400" dirty="0">
                <a:latin typeface="Trebuchet MS" pitchFamily="34" charset="0"/>
              </a:rPr>
              <a:t>.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* Комплексная оценка состояния здоровья, включающая различные виды исследования </a:t>
            </a:r>
            <a:r>
              <a:rPr lang="ru-RU" sz="2400" dirty="0" smtClean="0">
                <a:latin typeface="Trebuchet MS" pitchFamily="34" charset="0"/>
              </a:rPr>
              <a:t>детей</a:t>
            </a: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* Выбор терапии в зависимости от клинико-электрофизиологических и </a:t>
            </a:r>
            <a:r>
              <a:rPr lang="ru-RU" sz="2400" dirty="0" err="1">
                <a:latin typeface="Trebuchet MS" pitchFamily="34" charset="0"/>
              </a:rPr>
              <a:t>эхокардиографических</a:t>
            </a:r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изменений</a:t>
            </a: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* Применение препаратов, направленных на нормализацию метаболизма соединительной </a:t>
            </a:r>
            <a:r>
              <a:rPr lang="ru-RU" sz="2400" dirty="0" smtClean="0">
                <a:latin typeface="Trebuchet MS" pitchFamily="34" charset="0"/>
              </a:rPr>
              <a:t>ткани</a:t>
            </a: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* Определение адекватной физической активности в зависимости от функционального состояния </a:t>
            </a:r>
            <a:r>
              <a:rPr lang="ru-RU" sz="2400" dirty="0" smtClean="0">
                <a:latin typeface="Trebuchet MS" pitchFamily="34" charset="0"/>
              </a:rPr>
              <a:t>миокарда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1-tub-ru.yandex.net/i?id=97fef53111c8b03d43437d095d26b81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5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                 Этиология</a:t>
            </a:r>
          </a:p>
          <a:p>
            <a:r>
              <a:rPr lang="ru-RU" sz="3600">
                <a:latin typeface="Trebuchet MS" pitchFamily="34" charset="0"/>
              </a:rPr>
              <a:t/>
            </a:r>
            <a:br>
              <a:rPr lang="ru-RU" sz="3600">
                <a:latin typeface="Trebuchet MS" pitchFamily="34" charset="0"/>
              </a:rPr>
            </a:br>
            <a:endParaRPr lang="ru-RU" sz="3600">
              <a:latin typeface="Trebuchet MS" pitchFamily="34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908050"/>
            <a:ext cx="81724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Trebuchet MS" pitchFamily="34" charset="0"/>
            </a:endParaRPr>
          </a:p>
          <a:p>
            <a:r>
              <a:rPr lang="ru-RU" sz="2800">
                <a:latin typeface="Trebuchet MS" pitchFamily="34" charset="0"/>
              </a:rPr>
              <a:t/>
            </a:r>
            <a:br>
              <a:rPr lang="ru-RU" sz="2800">
                <a:latin typeface="Trebuchet MS" pitchFamily="34" charset="0"/>
              </a:rPr>
            </a:br>
            <a:endParaRPr lang="ru-RU" sz="2800">
              <a:latin typeface="Trebuchet MS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50825" y="2420938"/>
            <a:ext cx="7921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latin typeface="Trebuchet MS" pitchFamily="34" charset="0"/>
              </a:rPr>
              <a:t>-Наследственную </a:t>
            </a:r>
            <a:r>
              <a:rPr lang="ru-RU" sz="2000" dirty="0" smtClean="0">
                <a:latin typeface="Trebuchet MS" pitchFamily="34" charset="0"/>
              </a:rPr>
              <a:t>предрасположенность</a:t>
            </a:r>
            <a:endParaRPr lang="ru-RU" sz="2000" dirty="0">
              <a:latin typeface="Trebuchet MS" pitchFamily="34" charset="0"/>
            </a:endParaRPr>
          </a:p>
          <a:p>
            <a:r>
              <a:rPr lang="ru-RU" sz="2000" dirty="0">
                <a:latin typeface="Trebuchet MS" pitchFamily="34" charset="0"/>
              </a:rPr>
              <a:t>- Хромосомные </a:t>
            </a:r>
            <a:r>
              <a:rPr lang="ru-RU" sz="2000" dirty="0" smtClean="0">
                <a:latin typeface="Trebuchet MS" pitchFamily="34" charset="0"/>
              </a:rPr>
              <a:t>болезни</a:t>
            </a:r>
            <a:endParaRPr lang="ru-RU" sz="2000" dirty="0">
              <a:latin typeface="Trebuchet MS" pitchFamily="34" charset="0"/>
            </a:endParaRPr>
          </a:p>
          <a:p>
            <a:r>
              <a:rPr lang="ru-RU" sz="2000" dirty="0">
                <a:latin typeface="Trebuchet MS" pitchFamily="34" charset="0"/>
              </a:rPr>
              <a:t>- Стресс во время </a:t>
            </a:r>
            <a:r>
              <a:rPr lang="ru-RU" sz="2000" dirty="0" smtClean="0">
                <a:latin typeface="Trebuchet MS" pitchFamily="34" charset="0"/>
              </a:rPr>
              <a:t>беременности</a:t>
            </a:r>
            <a:endParaRPr lang="ru-RU" sz="2000" dirty="0">
              <a:latin typeface="Trebuchet MS" pitchFamily="34" charset="0"/>
            </a:endParaRPr>
          </a:p>
          <a:p>
            <a:r>
              <a:rPr lang="ru-RU" sz="2000" dirty="0">
                <a:latin typeface="Trebuchet MS" pitchFamily="34" charset="0"/>
              </a:rPr>
              <a:t>- Недостаточное либо несбалансированное питание     будущей </a:t>
            </a:r>
            <a:r>
              <a:rPr lang="ru-RU" sz="2000" dirty="0" smtClean="0">
                <a:latin typeface="Trebuchet MS" pitchFamily="34" charset="0"/>
              </a:rPr>
              <a:t>мамы</a:t>
            </a:r>
            <a:endParaRPr lang="ru-RU" sz="2000" dirty="0">
              <a:latin typeface="Trebuchet MS" pitchFamily="34" charset="0"/>
            </a:endParaRPr>
          </a:p>
          <a:p>
            <a:r>
              <a:rPr lang="ru-RU" sz="2000" dirty="0">
                <a:latin typeface="Trebuchet MS" pitchFamily="34" charset="0"/>
              </a:rPr>
              <a:t>- Радиационное облучение женщины при вынашивании</a:t>
            </a:r>
          </a:p>
          <a:p>
            <a:r>
              <a:rPr lang="ru-RU" sz="2000" dirty="0">
                <a:latin typeface="Trebuchet MS" pitchFamily="34" charset="0"/>
              </a:rPr>
              <a:t>- Курение при беременности.</a:t>
            </a:r>
          </a:p>
          <a:p>
            <a:pPr>
              <a:buFontTx/>
              <a:buChar char="-"/>
            </a:pPr>
            <a:r>
              <a:rPr lang="ru-RU" sz="2000" dirty="0">
                <a:latin typeface="Trebuchet MS" pitchFamily="34" charset="0"/>
              </a:rPr>
              <a:t>Употребление будущей мамой алкоголя или   </a:t>
            </a:r>
          </a:p>
          <a:p>
            <a:r>
              <a:rPr lang="ru-RU" sz="2000" dirty="0">
                <a:latin typeface="Trebuchet MS" pitchFamily="34" charset="0"/>
              </a:rPr>
              <a:t>  наркотических веществ в 1 триместре.</a:t>
            </a:r>
          </a:p>
          <a:p>
            <a:r>
              <a:rPr lang="ru-RU" sz="2000" dirty="0">
                <a:latin typeface="Trebuchet MS" pitchFamily="34" charset="0"/>
              </a:rPr>
              <a:t>- Неблагоприятную экологическую </a:t>
            </a:r>
            <a:r>
              <a:rPr lang="ru-RU" sz="2000" dirty="0" smtClean="0">
                <a:latin typeface="Trebuchet MS" pitchFamily="34" charset="0"/>
              </a:rPr>
              <a:t>обстановку</a:t>
            </a:r>
            <a:endParaRPr lang="ru-RU" sz="2000" dirty="0">
              <a:latin typeface="Trebuchet MS" pitchFamily="34" charset="0"/>
            </a:endParaRPr>
          </a:p>
          <a:p>
            <a:r>
              <a:rPr lang="ru-RU" sz="2000" dirty="0">
                <a:latin typeface="Trebuchet MS" pitchFamily="34" charset="0"/>
              </a:rPr>
              <a:t>- Инфекции у будущей мамы.</a:t>
            </a:r>
          </a:p>
          <a:p>
            <a:r>
              <a:rPr lang="ru-RU" sz="2000" dirty="0">
                <a:latin typeface="Trebuchet MS" pitchFamily="34" charset="0"/>
              </a:rPr>
              <a:t>-Прием беременной лекарственных </a:t>
            </a:r>
            <a:r>
              <a:rPr lang="ru-RU" sz="2000" dirty="0" smtClean="0">
                <a:latin typeface="Trebuchet MS" pitchFamily="34" charset="0"/>
              </a:rPr>
              <a:t>препаратов</a:t>
            </a:r>
            <a:endParaRPr lang="ru-RU" sz="2000" dirty="0">
              <a:latin typeface="Trebuchet MS" pitchFamily="34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95288" y="476250"/>
            <a:ext cx="7489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Основной причиной возникновения таких аномалий являются наследственно обусловленные соединительнотканные дисплазии</a:t>
            </a:r>
          </a:p>
          <a:p>
            <a:endParaRPr lang="ru-RU" sz="2400">
              <a:latin typeface="Trebuchet MS" pitchFamily="34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68313" y="198913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/>
              <a:t>Провоцирующие факторы</a:t>
            </a:r>
            <a:r>
              <a:rPr lang="ru-RU" sz="2400" u="sng">
                <a:latin typeface="Trebuchet MS" pitchFamily="34" charset="0"/>
              </a:rPr>
              <a:t>:</a:t>
            </a:r>
          </a:p>
        </p:txBody>
      </p:sp>
      <p:pic>
        <p:nvPicPr>
          <p:cNvPr id="17414" name="Picture 2" descr="https://im1-tub-ru.yandex.net/i?id=43d640abf81f9a423791522bf0844af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75" y="0"/>
            <a:ext cx="21304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17245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rebuchet MS" pitchFamily="34" charset="0"/>
              </a:rPr>
              <a:t>Классификация МАРС по С. Ф. </a:t>
            </a:r>
            <a:r>
              <a:rPr lang="ru-RU" sz="2400" b="1" dirty="0" err="1">
                <a:latin typeface="Trebuchet MS" pitchFamily="34" charset="0"/>
              </a:rPr>
              <a:t>Гнусаеву</a:t>
            </a:r>
            <a:r>
              <a:rPr lang="ru-RU" sz="2400" b="1" dirty="0">
                <a:latin typeface="Trebuchet MS" pitchFamily="34" charset="0"/>
              </a:rPr>
              <a:t>, 2001 г.</a:t>
            </a:r>
          </a:p>
          <a:p>
            <a:r>
              <a:rPr lang="ru-RU" sz="2400" dirty="0">
                <a:latin typeface="Trebuchet MS" pitchFamily="34" charset="0"/>
              </a:rPr>
              <a:t>Локализация и форма :                                                        </a:t>
            </a:r>
            <a:r>
              <a:rPr lang="ru-RU" sz="2400" b="1" i="1" dirty="0">
                <a:latin typeface="Trebuchet MS" pitchFamily="34" charset="0"/>
              </a:rPr>
              <a:t>предсердия и </a:t>
            </a:r>
            <a:r>
              <a:rPr lang="ru-RU" sz="2400" b="1" i="1" dirty="0" err="1">
                <a:latin typeface="Trebuchet MS" pitchFamily="34" charset="0"/>
              </a:rPr>
              <a:t>межпредсердная</a:t>
            </a:r>
            <a:r>
              <a:rPr lang="ru-RU" sz="2400" b="1" i="1" dirty="0">
                <a:latin typeface="Trebuchet MS" pitchFamily="34" charset="0"/>
              </a:rPr>
              <a:t> перегородка</a:t>
            </a:r>
            <a:r>
              <a:rPr lang="ru-RU" sz="2400" i="1" dirty="0">
                <a:latin typeface="Trebuchet MS" pitchFamily="34" charset="0"/>
              </a:rPr>
              <a:t>:</a:t>
            </a:r>
            <a:r>
              <a:rPr lang="ru-RU" sz="2400" dirty="0">
                <a:latin typeface="Trebuchet MS" pitchFamily="34" charset="0"/>
              </a:rPr>
              <a:t> </a:t>
            </a:r>
            <a:r>
              <a:rPr lang="ru-RU" sz="2400" dirty="0" err="1">
                <a:latin typeface="Trebuchet MS" pitchFamily="34" charset="0"/>
              </a:rPr>
              <a:t>пролабирующий</a:t>
            </a:r>
            <a:r>
              <a:rPr lang="ru-RU" sz="2400" dirty="0">
                <a:latin typeface="Trebuchet MS" pitchFamily="34" charset="0"/>
              </a:rPr>
              <a:t> клапан нижней полой вены, увеличенный евстахиев клапан более 1 см, открытое овальное окно, небольшая аневризма </a:t>
            </a:r>
            <a:r>
              <a:rPr lang="ru-RU" sz="2400" dirty="0" err="1">
                <a:latin typeface="Trebuchet MS" pitchFamily="34" charset="0"/>
              </a:rPr>
              <a:t>межпредсердной</a:t>
            </a:r>
            <a:r>
              <a:rPr lang="ru-RU" sz="2400" dirty="0">
                <a:latin typeface="Trebuchet MS" pitchFamily="34" charset="0"/>
              </a:rPr>
              <a:t> перегородки, </a:t>
            </a:r>
            <a:r>
              <a:rPr lang="ru-RU" sz="2400" dirty="0" err="1">
                <a:latin typeface="Trebuchet MS" pitchFamily="34" charset="0"/>
              </a:rPr>
              <a:t>пролабирующие</a:t>
            </a:r>
            <a:r>
              <a:rPr lang="ru-RU" sz="2400" dirty="0">
                <a:latin typeface="Trebuchet MS" pitchFamily="34" charset="0"/>
              </a:rPr>
              <a:t> гребенчатые мышцы в правом </a:t>
            </a:r>
            <a:r>
              <a:rPr lang="ru-RU" sz="2400" dirty="0" smtClean="0">
                <a:latin typeface="Trebuchet MS" pitchFamily="34" charset="0"/>
              </a:rPr>
              <a:t>предсердии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b="1" i="1" dirty="0" err="1">
                <a:latin typeface="Trebuchet MS" pitchFamily="34" charset="0"/>
              </a:rPr>
              <a:t>трикуспидальный</a:t>
            </a:r>
            <a:r>
              <a:rPr lang="ru-RU" sz="2400" b="1" i="1" dirty="0">
                <a:latin typeface="Trebuchet MS" pitchFamily="34" charset="0"/>
              </a:rPr>
              <a:t> клапан:</a:t>
            </a:r>
            <a:r>
              <a:rPr lang="ru-RU" sz="2400" dirty="0">
                <a:latin typeface="Trebuchet MS" pitchFamily="34" charset="0"/>
              </a:rPr>
              <a:t> смещение </a:t>
            </a:r>
            <a:r>
              <a:rPr lang="ru-RU" sz="2400" dirty="0" err="1">
                <a:latin typeface="Trebuchet MS" pitchFamily="34" charset="0"/>
              </a:rPr>
              <a:t>септальной</a:t>
            </a:r>
            <a:r>
              <a:rPr lang="ru-RU" sz="2400" dirty="0">
                <a:latin typeface="Trebuchet MS" pitchFamily="34" charset="0"/>
              </a:rPr>
              <a:t> створки в полость правого желудочка в пределах 10 мм, дилатация правого атриовентрикулярного отверстия, пролапс </a:t>
            </a:r>
            <a:r>
              <a:rPr lang="ru-RU" sz="2400" dirty="0" err="1">
                <a:latin typeface="Trebuchet MS" pitchFamily="34" charset="0"/>
              </a:rPr>
              <a:t>трикуспидального</a:t>
            </a:r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клапана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b="1" i="1" dirty="0">
                <a:latin typeface="Trebuchet MS" pitchFamily="34" charset="0"/>
              </a:rPr>
              <a:t>легочная артерия:</a:t>
            </a:r>
            <a:r>
              <a:rPr lang="ru-RU" sz="2400" dirty="0">
                <a:latin typeface="Trebuchet MS" pitchFamily="34" charset="0"/>
              </a:rPr>
              <a:t> дилатация ствола легочной артерии, пролапс </a:t>
            </a:r>
            <a:r>
              <a:rPr lang="ru-RU" sz="2400" dirty="0" smtClean="0">
                <a:latin typeface="Trebuchet MS" pitchFamily="34" charset="0"/>
              </a:rPr>
              <a:t>створок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b="1" i="1" dirty="0">
                <a:latin typeface="Trebuchet MS" pitchFamily="34" charset="0"/>
              </a:rPr>
              <a:t>аорта:</a:t>
            </a:r>
            <a:r>
              <a:rPr lang="ru-RU" sz="2400" dirty="0">
                <a:latin typeface="Trebuchet MS" pitchFamily="34" charset="0"/>
              </a:rPr>
              <a:t> погранично узкий и широкий корень аорты, дилатация синуса </a:t>
            </a:r>
            <a:r>
              <a:rPr lang="ru-RU" sz="2400" dirty="0" err="1">
                <a:latin typeface="Trebuchet MS" pitchFamily="34" charset="0"/>
              </a:rPr>
              <a:t>Вальсальвы</a:t>
            </a:r>
            <a:r>
              <a:rPr lang="ru-RU" sz="2400" dirty="0">
                <a:latin typeface="Trebuchet MS" pitchFamily="34" charset="0"/>
              </a:rPr>
              <a:t>, двустворчатый клапан аорты, асимметрия и пролапс створок клапана </a:t>
            </a:r>
            <a:r>
              <a:rPr lang="ru-RU" sz="2400" dirty="0" smtClean="0">
                <a:latin typeface="Trebuchet MS" pitchFamily="34" charset="0"/>
              </a:rPr>
              <a:t>аорты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i="1" dirty="0">
                <a:latin typeface="Trebuchet MS" pitchFamily="34" charset="0"/>
              </a:rPr>
              <a:t>                                                                                                                                </a:t>
            </a:r>
            <a:endParaRPr lang="ru-RU" sz="2400" dirty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172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rebuchet MS" pitchFamily="34" charset="0"/>
              </a:rPr>
              <a:t>левый  желудочек </a:t>
            </a:r>
            <a:r>
              <a:rPr lang="ru-RU" sz="2400" i="1" dirty="0">
                <a:latin typeface="Trebuchet MS" pitchFamily="34" charset="0"/>
              </a:rPr>
              <a:t>: трабекулы ( поперечная ,продольная , диагональная) , небольшая аневризма межжелудочковой </a:t>
            </a:r>
            <a:r>
              <a:rPr lang="ru-RU" sz="2400" i="1" dirty="0" smtClean="0">
                <a:latin typeface="Trebuchet MS" pitchFamily="34" charset="0"/>
              </a:rPr>
              <a:t>перегородки</a:t>
            </a:r>
            <a:endParaRPr lang="ru-RU" sz="2400" i="1" dirty="0">
              <a:latin typeface="Trebuchet MS" pitchFamily="34" charset="0"/>
            </a:endParaRPr>
          </a:p>
          <a:p>
            <a:r>
              <a:rPr lang="ru-RU" sz="2400" b="1" i="1" dirty="0">
                <a:latin typeface="Trebuchet MS" pitchFamily="34" charset="0"/>
              </a:rPr>
              <a:t>митральный клапан:</a:t>
            </a:r>
            <a:r>
              <a:rPr lang="ru-RU" sz="2400" dirty="0">
                <a:latin typeface="Trebuchet MS" pitchFamily="34" charset="0"/>
              </a:rPr>
              <a:t> пролапс митрального клапана, эктопическое крепление хорд, нарушенное распределение хорд передней и (или) задней створки, «порхающие» хорды, дополнительные и аномально расположенные папиллярные </a:t>
            </a:r>
            <a:r>
              <a:rPr lang="ru-RU" sz="2400" dirty="0" smtClean="0">
                <a:latin typeface="Trebuchet MS" pitchFamily="34" charset="0"/>
              </a:rPr>
              <a:t>мышцы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b="1" dirty="0">
                <a:latin typeface="Trebuchet MS" pitchFamily="34" charset="0"/>
              </a:rPr>
              <a:t>Осложнения и сопутствующие изменения: </a:t>
            </a:r>
            <a:r>
              <a:rPr lang="ru-RU" sz="2400" dirty="0">
                <a:latin typeface="Trebuchet MS" pitchFamily="34" charset="0"/>
              </a:rPr>
              <a:t>инфекционный кардит, </a:t>
            </a:r>
            <a:r>
              <a:rPr lang="ru-RU" sz="2400" dirty="0" err="1">
                <a:latin typeface="Trebuchet MS" pitchFamily="34" charset="0"/>
              </a:rPr>
              <a:t>кальцификация</a:t>
            </a:r>
            <a:r>
              <a:rPr lang="ru-RU" sz="2400" dirty="0">
                <a:latin typeface="Trebuchet MS" pitchFamily="34" charset="0"/>
              </a:rPr>
              <a:t>, </a:t>
            </a:r>
            <a:r>
              <a:rPr lang="ru-RU" sz="2400" dirty="0" err="1">
                <a:latin typeface="Trebuchet MS" pitchFamily="34" charset="0"/>
              </a:rPr>
              <a:t>миксоматоз</a:t>
            </a:r>
            <a:r>
              <a:rPr lang="ru-RU" sz="2400" dirty="0">
                <a:latin typeface="Trebuchet MS" pitchFamily="34" charset="0"/>
              </a:rPr>
              <a:t>, </a:t>
            </a:r>
            <a:r>
              <a:rPr lang="ru-RU" sz="2400" dirty="0" err="1">
                <a:latin typeface="Trebuchet MS" pitchFamily="34" charset="0"/>
              </a:rPr>
              <a:t>фиброзирование</a:t>
            </a:r>
            <a:r>
              <a:rPr lang="ru-RU" sz="2400" dirty="0">
                <a:latin typeface="Trebuchet MS" pitchFamily="34" charset="0"/>
              </a:rPr>
              <a:t> створок клапанов, разрывы хорд, нарушения сердечного ритма.</a:t>
            </a:r>
          </a:p>
          <a:p>
            <a:r>
              <a:rPr lang="ru-RU" sz="2400" b="1" dirty="0">
                <a:latin typeface="Trebuchet MS" pitchFamily="34" charset="0"/>
              </a:rPr>
              <a:t>Характеристика гемодинамики: </a:t>
            </a:r>
            <a:r>
              <a:rPr lang="ru-RU" sz="2400" dirty="0" err="1">
                <a:latin typeface="Trebuchet MS" pitchFamily="34" charset="0"/>
              </a:rPr>
              <a:t>регургитация</a:t>
            </a:r>
            <a:r>
              <a:rPr lang="ru-RU" sz="2400" dirty="0">
                <a:latin typeface="Trebuchet MS" pitchFamily="34" charset="0"/>
              </a:rPr>
              <a:t>, ее степень, наличие недостаточности  кровообращения, легочной </a:t>
            </a:r>
            <a:r>
              <a:rPr lang="ru-RU" sz="2400" dirty="0" smtClean="0">
                <a:latin typeface="Trebuchet MS" pitchFamily="34" charset="0"/>
              </a:rPr>
              <a:t>гипертензии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 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2420938"/>
            <a:ext cx="8172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Trebuchet MS" pitchFamily="34" charset="0"/>
              </a:rPr>
              <a:t>Выделяют следующие топические варианты ЛХ левого желудочка: </a:t>
            </a:r>
          </a:p>
          <a:p>
            <a:r>
              <a:rPr lang="ru-RU" sz="2400">
                <a:latin typeface="Trebuchet MS" pitchFamily="34" charset="0"/>
              </a:rPr>
              <a:t>• по отделу желудочка (базальные,срединные,верхушечные); </a:t>
            </a:r>
          </a:p>
          <a:p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• по направлению (поперечные(7,5%), продольные(1,5%), диагональные(91 %);</a:t>
            </a:r>
          </a:p>
          <a:p>
            <a:r>
              <a:rPr lang="ru-RU" sz="2400">
                <a:latin typeface="Trebuchet MS" pitchFamily="34" charset="0"/>
              </a:rPr>
              <a:t> </a:t>
            </a:r>
          </a:p>
          <a:p>
            <a:r>
              <a:rPr lang="ru-RU" sz="2400">
                <a:latin typeface="Trebuchet MS" pitchFamily="34" charset="0"/>
              </a:rPr>
              <a:t>• по количеству (единичные, множественные). 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23850" y="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 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0" y="0"/>
            <a:ext cx="80279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Ложные (дополнительные) хорды в левом желудочке </a:t>
            </a:r>
            <a:r>
              <a:rPr lang="ru-RU" sz="2400">
                <a:latin typeface="Trebuchet MS" pitchFamily="34" charset="0"/>
              </a:rPr>
              <a:t>– соединительнотканно-мышечные образования в виде тяжей, которые в отличие от нормальных хорд имеют крепление не к створкам митрального клапана, а  к свободным стенкам левого желудочка и межжелудочковой перегородке. </a:t>
            </a:r>
          </a:p>
        </p:txBody>
      </p: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5638800" y="1189038"/>
            <a:ext cx="33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rebuchet MS" pitchFamily="34" charset="0"/>
              </a:rPr>
              <a:t>– 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ok-t.ru/helpiksorg/baza2/212074759105.files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8353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677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79388" y="3068638"/>
            <a:ext cx="784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а - дополнительные хорды в полости левого желудочка (стрелка). Апикальная позиция. Хорды крепятся к стенкам левого </a:t>
            </a:r>
            <a:r>
              <a:rPr lang="ru-RU" sz="2400" dirty="0" smtClean="0">
                <a:latin typeface="Trebuchet MS" pitchFamily="34" charset="0"/>
              </a:rPr>
              <a:t>желудочка 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б - поперечная дополнительная хорда между головками папиллярных мышц (стрелка</a:t>
            </a:r>
            <a:r>
              <a:rPr lang="ru-RU" sz="2400" dirty="0" smtClean="0">
                <a:latin typeface="Trebuchet MS" pitchFamily="34" charset="0"/>
              </a:rPr>
              <a:t>) </a:t>
            </a:r>
            <a:r>
              <a:rPr lang="ru-RU" sz="2400" dirty="0" err="1">
                <a:latin typeface="Trebuchet MS" pitchFamily="34" charset="0"/>
              </a:rPr>
              <a:t>Парастернальная</a:t>
            </a:r>
            <a:r>
              <a:rPr lang="ru-RU" sz="2400" dirty="0">
                <a:latin typeface="Trebuchet MS" pitchFamily="34" charset="0"/>
              </a:rPr>
              <a:t> позиция. Короткая ось на уровне головок папиллярных </a:t>
            </a:r>
            <a:r>
              <a:rPr lang="ru-RU" sz="2400" dirty="0" smtClean="0">
                <a:latin typeface="Trebuchet MS" pitchFamily="34" charset="0"/>
              </a:rPr>
              <a:t>мышц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Ложная хорда на УЗ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6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ok-t.ru/studopedia/baza16/1366663260616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850" y="3716338"/>
            <a:ext cx="37973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2968</TotalTime>
  <Words>989</Words>
  <Application>Microsoft Office PowerPoint</Application>
  <PresentationFormat>Экран (4:3)</PresentationFormat>
  <Paragraphs>133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Малые аномалии развития сердца в эхокардиографии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via</dc:creator>
  <cp:lastModifiedBy>via</cp:lastModifiedBy>
  <cp:revision>288</cp:revision>
  <dcterms:created xsi:type="dcterms:W3CDTF">2017-02-15T17:31:46Z</dcterms:created>
  <dcterms:modified xsi:type="dcterms:W3CDTF">2017-03-15T18:44:01Z</dcterms:modified>
</cp:coreProperties>
</file>