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9" r:id="rId14"/>
    <p:sldId id="270" r:id="rId15"/>
    <p:sldId id="271" r:id="rId16"/>
    <p:sldId id="276" r:id="rId17"/>
    <p:sldId id="274" r:id="rId18"/>
    <p:sldId id="275" r:id="rId19"/>
    <p:sldId id="278" r:id="rId20"/>
    <p:sldId id="279" r:id="rId21"/>
    <p:sldId id="264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09" autoAdjust="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A3387-C93D-43B9-8C85-EA3F2F496036}" type="datetimeFigureOut">
              <a:rPr lang="ru-RU" smtClean="0"/>
              <a:pPr/>
              <a:t>13.10.2018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806A-46F7-42B3-8CAF-41AC43D6E0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www.google.ru/url?sa=i&amp;rct=j&amp;q=&amp;esrc=s&amp;source=images&amp;cd=&amp;cad=rja&amp;uact=8&amp;ved=0CAcQjRw&amp;url=http://nervestudy.com/late-responses/&amp;ei=YHlOVJjIIOPlywPkuoGAAg&amp;bvm=bv.77880786,d.bGQ&amp;psig=AFQjCNFDyvO-xAApjv5TndtVMcuf493DMg&amp;ust=141451487593498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ru/url?sa=i&amp;rct=j&amp;q=&amp;esrc=s&amp;source=images&amp;cd=&amp;cad=rja&amp;uact=8&amp;ved=0CAcQjRw&amp;url=http://www.intechopen.com/books/electrodiagnosis-in-new-frontiers-of-clinical-research/characteristics-of-the-f-wave-and-h-reflex-in-patients-with-cerebrovascular-diseases-a-new-method-to&amp;ei=2HlOVMHDOcbQygPzo4CgBw&amp;bvm=bv.77880786,d.bGQ&amp;psig=AFQjCNFDyvO-xAApjv5TndtVMcuf493DMg&amp;ust=141451487593498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docid=vvW2vCx1XGZ5WM&amp;tbnid=hK_F1Ym86YMgRM:&amp;ved=0CAUQjRw&amp;url=http://ru.wikipedia.org/wiki/%D0%A4%D0%B0%D0%B9%D0%BB:%D0%9E%D0%BF%D1%8B%D1%82_%D0%B3%D0%B0%D0%BB%D1%8C%D0%B2%D0%B0%D0%BD%D0%B8.jpg&amp;ei=WKCEU76uHpTT4QSl04CAAg&amp;bvm=bv.67720277,d.bGE&amp;psig=AFQjCNGv03sa_KetpfY3KeJ5-_BweCHPLg&amp;ust=1401287117667457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://www.google.ru/url?sa=i&amp;rct=j&amp;q=&amp;esrc=s&amp;source=images&amp;cd=&amp;cad=rja&amp;uact=8&amp;ved=0CAcQjRw&amp;url=http://www.centralmed.ru/clinic/publications/material/458/&amp;ei=gBxRVMT8E6r9ygO1hIDgAQ&amp;bvm=bv.78597519,d.bGQ&amp;psig=AFQjCNGZkHublCWrpLyIGxrmCSsrUDKLAw&amp;ust=141468821219853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iefscientist.gov.au/wp-content/uploads/Synapses-Image-for-March-17-2010-Blog-Ent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800133" cy="73501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</a:rPr>
              <a:t>Электронейромиография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424936" cy="266429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как метод оценки функционального состояния нервно-мышечной системы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6336" y="659735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Черкашина Н.В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Стимуляционная</a:t>
            </a:r>
            <a:r>
              <a:rPr lang="ru-RU" b="1" dirty="0" smtClean="0">
                <a:solidFill>
                  <a:schemeClr val="bg1"/>
                </a:solidFill>
              </a:rPr>
              <a:t> ЭНМГ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28674" name="Picture 2" descr="http://vasi.net/uploads/podbor/w6314/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628800"/>
            <a:ext cx="6089748" cy="4567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488832" cy="14176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Исследование моторного ответа мышцы и скорости распространения возбуждения по периферическим нервам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80520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chemeClr val="bg1"/>
                </a:solidFill>
              </a:rPr>
              <a:t>позволяет: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оценивать состояние нерва на разных его участках;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судить о характере поражения нерва;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выявлять степень поражения нерва;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определять состояние </a:t>
            </a:r>
            <a:r>
              <a:rPr lang="ru-RU" dirty="0" err="1" smtClean="0">
                <a:solidFill>
                  <a:schemeClr val="bg1"/>
                </a:solidFill>
              </a:rPr>
              <a:t>терминалей</a:t>
            </a:r>
            <a:r>
              <a:rPr lang="ru-RU" dirty="0" smtClean="0">
                <a:solidFill>
                  <a:schemeClr val="bg1"/>
                </a:solidFill>
              </a:rPr>
              <a:t> аксонов;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опосредованно оценивать состояние самой мышцы.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0" y="0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Исследование моторного ответа мышцы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9504" y="1916832"/>
            <a:ext cx="4464496" cy="43490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порог раздражения;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амплитуда,  длительность и площадь негативной фазы;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форма М-ответа при стимуляции в разных точках;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терминальная и </a:t>
            </a:r>
            <a:r>
              <a:rPr lang="ru-RU" dirty="0" err="1" smtClean="0">
                <a:solidFill>
                  <a:schemeClr val="bg1"/>
                </a:solidFill>
              </a:rPr>
              <a:t>резидуальная</a:t>
            </a:r>
            <a:r>
              <a:rPr lang="ru-RU" dirty="0" smtClean="0">
                <a:solidFill>
                  <a:schemeClr val="bg1"/>
                </a:solidFill>
              </a:rPr>
              <a:t> латентность;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7" name="Рисунок 6" descr="M-respons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439248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551723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Пример М-ответа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RV_mot.bmp"/>
          <p:cNvPicPr/>
          <p:nvPr/>
        </p:nvPicPr>
        <p:blipFill>
          <a:blip r:embed="rId2" cstate="print"/>
          <a:srcRect b="9306"/>
          <a:stretch>
            <a:fillRect/>
          </a:stretch>
        </p:blipFill>
        <p:spPr bwMode="auto">
          <a:xfrm>
            <a:off x="251520" y="2276872"/>
            <a:ext cx="381642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3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7146"/>
            <a:ext cx="8100392" cy="141763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Скорость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распространения возбуждения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на разных участках нерва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143397"/>
            <a:ext cx="4968552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СРВ на разных участках;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динамика показателей СРВ и амплитуды М-ответа при стимуляции в разных точках.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6093296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Определение СРВ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Рис. 8-2. Схема исследования проводящей функции локтевого нер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11795"/>
            <a:ext cx="3162300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7211144" cy="13010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Исследование поздних </a:t>
            </a:r>
            <a:r>
              <a:rPr lang="ru-RU" sz="3600" b="1" dirty="0" err="1" smtClean="0">
                <a:solidFill>
                  <a:schemeClr val="bg1"/>
                </a:solidFill>
              </a:rPr>
              <a:t>нейрографических</a:t>
            </a:r>
            <a:r>
              <a:rPr lang="ru-RU" sz="3600" b="1" dirty="0" smtClean="0">
                <a:solidFill>
                  <a:schemeClr val="bg1"/>
                </a:solidFill>
              </a:rPr>
              <a:t> феноменов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F-</a:t>
            </a:r>
            <a:r>
              <a:rPr lang="ru-RU" sz="4400" dirty="0" smtClean="0">
                <a:solidFill>
                  <a:schemeClr val="bg1"/>
                </a:solidFill>
              </a:rPr>
              <a:t>волна</a:t>
            </a: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</a:rPr>
              <a:t>Н-рефлекс</a:t>
            </a:r>
          </a:p>
          <a:p>
            <a:endParaRPr lang="ru-RU" sz="4400" dirty="0" smtClean="0">
              <a:solidFill>
                <a:schemeClr val="bg1"/>
              </a:solidFill>
            </a:endParaRPr>
          </a:p>
          <a:p>
            <a:r>
              <a:rPr lang="ru-RU" sz="4400" dirty="0" smtClean="0">
                <a:solidFill>
                  <a:schemeClr val="bg1"/>
                </a:solidFill>
              </a:rPr>
              <a:t>А-волна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30722" name="Picture 2" descr="http://emgreview.files.wordpress.com/2013/11/comparison-of-f-wave-and-h-reflex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90522"/>
            <a:ext cx="3763516" cy="47638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F-</a:t>
            </a:r>
            <a:r>
              <a:rPr lang="ru-RU" b="1" dirty="0" smtClean="0">
                <a:solidFill>
                  <a:schemeClr val="bg1"/>
                </a:solidFill>
              </a:rPr>
              <a:t>волна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1196752"/>
            <a:ext cx="5112568" cy="55446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Латентность </a:t>
            </a:r>
            <a:r>
              <a:rPr lang="en-US" dirty="0" smtClean="0">
                <a:solidFill>
                  <a:schemeClr val="bg1"/>
                </a:solidFill>
              </a:rPr>
              <a:t>F</a:t>
            </a:r>
            <a:r>
              <a:rPr lang="ru-RU" dirty="0" smtClean="0">
                <a:solidFill>
                  <a:schemeClr val="bg1"/>
                </a:solidFill>
              </a:rPr>
              <a:t>-волны. </a:t>
            </a:r>
          </a:p>
          <a:p>
            <a:pPr lvl="0"/>
            <a:endParaRPr lang="ru-RU" sz="1100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Минимальная и максимальная скорости проведения. </a:t>
            </a:r>
          </a:p>
          <a:p>
            <a:pPr lvl="0"/>
            <a:endParaRPr lang="ru-RU" sz="1100" dirty="0" smtClean="0">
              <a:solidFill>
                <a:schemeClr val="bg1"/>
              </a:solidFill>
            </a:endParaRPr>
          </a:p>
          <a:p>
            <a:pPr lvl="0"/>
            <a:r>
              <a:rPr lang="ru-RU" dirty="0" err="1" smtClean="0">
                <a:solidFill>
                  <a:schemeClr val="bg1"/>
                </a:solidFill>
              </a:rPr>
              <a:t>Хронодисперсия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lvl="0"/>
            <a:endParaRPr lang="ru-RU" sz="1300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Амплитуда </a:t>
            </a:r>
            <a:r>
              <a:rPr lang="en-US" dirty="0" smtClean="0">
                <a:solidFill>
                  <a:schemeClr val="bg1"/>
                </a:solidFill>
              </a:rPr>
              <a:t>F</a:t>
            </a:r>
            <a:r>
              <a:rPr lang="ru-RU" dirty="0" smtClean="0">
                <a:solidFill>
                  <a:schemeClr val="bg1"/>
                </a:solidFill>
              </a:rPr>
              <a:t>-волны</a:t>
            </a:r>
          </a:p>
          <a:p>
            <a:pPr lvl="0"/>
            <a:endParaRPr lang="ru-RU" sz="1100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Соотношение величины М- и </a:t>
            </a:r>
            <a:r>
              <a:rPr lang="en-US" dirty="0" smtClean="0">
                <a:solidFill>
                  <a:schemeClr val="bg1"/>
                </a:solidFill>
              </a:rPr>
              <a:t>F</a:t>
            </a:r>
            <a:r>
              <a:rPr lang="ru-RU" dirty="0" smtClean="0">
                <a:solidFill>
                  <a:schemeClr val="bg1"/>
                </a:solidFill>
              </a:rPr>
              <a:t>-ответов. </a:t>
            </a:r>
          </a:p>
          <a:p>
            <a:pPr lvl="0"/>
            <a:endParaRPr lang="ru-RU" sz="1100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Количество нереализованных </a:t>
            </a:r>
            <a:r>
              <a:rPr lang="en-US" dirty="0" smtClean="0">
                <a:solidFill>
                  <a:schemeClr val="bg1"/>
                </a:solidFill>
              </a:rPr>
              <a:t>F</a:t>
            </a:r>
            <a:r>
              <a:rPr lang="ru-RU" dirty="0" smtClean="0">
                <a:solidFill>
                  <a:schemeClr val="bg1"/>
                </a:solidFill>
              </a:rPr>
              <a:t>-волн или блоков. </a:t>
            </a:r>
          </a:p>
          <a:p>
            <a:pPr lvl="0"/>
            <a:endParaRPr lang="ru-RU" sz="1200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Постоянство </a:t>
            </a:r>
            <a:r>
              <a:rPr lang="en-US" dirty="0" smtClean="0">
                <a:solidFill>
                  <a:schemeClr val="bg1"/>
                </a:solidFill>
              </a:rPr>
              <a:t>F</a:t>
            </a:r>
            <a:r>
              <a:rPr lang="ru-RU" dirty="0" smtClean="0">
                <a:solidFill>
                  <a:schemeClr val="bg1"/>
                </a:solidFill>
              </a:rPr>
              <a:t>-волны. </a:t>
            </a:r>
          </a:p>
          <a:p>
            <a:pPr lvl="0"/>
            <a:endParaRPr lang="ru-RU" sz="1300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Форма </a:t>
            </a:r>
            <a:r>
              <a:rPr lang="en-US" dirty="0" smtClean="0">
                <a:solidFill>
                  <a:schemeClr val="bg1"/>
                </a:solidFill>
              </a:rPr>
              <a:t>F</a:t>
            </a:r>
            <a:r>
              <a:rPr lang="ru-RU" dirty="0" smtClean="0">
                <a:solidFill>
                  <a:schemeClr val="bg1"/>
                </a:solidFill>
              </a:rPr>
              <a:t>-волны. </a:t>
            </a:r>
          </a:p>
          <a:p>
            <a:pPr lvl="0"/>
            <a:endParaRPr lang="ru-RU" sz="1300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Наличие гигантских </a:t>
            </a:r>
            <a:r>
              <a:rPr lang="en-US" dirty="0" smtClean="0">
                <a:solidFill>
                  <a:schemeClr val="bg1"/>
                </a:solidFill>
              </a:rPr>
              <a:t>F</a:t>
            </a:r>
            <a:r>
              <a:rPr lang="ru-RU" dirty="0" smtClean="0">
                <a:solidFill>
                  <a:schemeClr val="bg1"/>
                </a:solidFill>
              </a:rPr>
              <a:t>-волн.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29698" name="Picture 2" descr="http://www.medsecret.net/images/stories/nevrologiya/8-4.JPG"/>
          <p:cNvPicPr>
            <a:picLocks noChangeAspect="1" noChangeArrowheads="1"/>
          </p:cNvPicPr>
          <p:nvPr/>
        </p:nvPicPr>
        <p:blipFill>
          <a:blip r:embed="rId4" cstate="print"/>
          <a:srcRect l="22826" t="10471" r="23625"/>
          <a:stretch>
            <a:fillRect/>
          </a:stretch>
        </p:blipFill>
        <p:spPr bwMode="auto">
          <a:xfrm>
            <a:off x="107503" y="1700808"/>
            <a:ext cx="3722345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Н-рефлекс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6" name="Picture 4" descr="https://encrypted-tbn2.gstatic.com/images?q=tbn:ANd9GcTgu3X1q9ulalBL1COWcJXejSZrwc1aYZ54X0XKbrf9Dybl3DseuQ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060848"/>
            <a:ext cx="2232248" cy="3939261"/>
          </a:xfrm>
          <a:prstGeom prst="rect">
            <a:avLst/>
          </a:prstGeom>
          <a:noFill/>
        </p:spPr>
      </p:pic>
      <p:pic>
        <p:nvPicPr>
          <p:cNvPr id="32770" name="Picture 2" descr="http://www.spinalcordinjuryzone.com/wp-content/media/H-Reflex-Devic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492896"/>
            <a:ext cx="5438775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0"/>
            <a:ext cx="5565304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Н-рефлекс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440160"/>
            <a:ext cx="5688632" cy="5805264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Латентность Н-рефлекса.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Зависимость амплитуды       Н-рефлекса от силы стимула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Соотношение динамики       Н-рефлекса с динамикой    М-ответа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Соотношение максимальной амплитуды Н-рефлекса и    М-ответа</a:t>
            </a: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34822" name="Picture 6" descr="https://encrypted-tbn0.gstatic.com/images?q=tbn:ANd9GcS5RZ_KUzz8TwnB0CuqWS_uOX4aciU6M6r_Hqtctxr9xoEcBqd_R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700808"/>
            <a:ext cx="3675888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А-волна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33793" name="Picture 1" descr="A-WA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132856"/>
            <a:ext cx="478020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Ритмическая стимуляция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6" name="Рисунок 5" descr="DKT_NORM.BMP"/>
          <p:cNvPicPr/>
          <p:nvPr/>
        </p:nvPicPr>
        <p:blipFill>
          <a:blip r:embed="rId4" cstate="print"/>
          <a:srcRect t="16034" b="4810"/>
          <a:stretch>
            <a:fillRect/>
          </a:stretch>
        </p:blipFill>
        <p:spPr bwMode="auto">
          <a:xfrm>
            <a:off x="323528" y="1484784"/>
            <a:ext cx="42484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IASTEN.BMP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861048"/>
            <a:ext cx="4464496" cy="26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История метода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1771г.    </a:t>
            </a:r>
            <a:r>
              <a:rPr lang="ru-RU" dirty="0" err="1" smtClean="0">
                <a:solidFill>
                  <a:schemeClr val="bg1"/>
                </a:solidFill>
              </a:rPr>
              <a:t>Л.Гальвани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1907г.   Г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Пипер</a:t>
            </a:r>
            <a:r>
              <a:rPr lang="en-US" dirty="0">
                <a:solidFill>
                  <a:schemeClr val="bg1"/>
                </a:solidFill>
              </a:rPr>
              <a:t> (von Piper, </a:t>
            </a:r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1969г.   H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Cohen</a:t>
            </a:r>
            <a:r>
              <a:rPr lang="ru-RU" dirty="0">
                <a:solidFill>
                  <a:schemeClr val="bg1"/>
                </a:solidFill>
              </a:rPr>
              <a:t> и </a:t>
            </a:r>
            <a:r>
              <a:rPr lang="ru-RU" dirty="0" err="1">
                <a:solidFill>
                  <a:schemeClr val="bg1"/>
                </a:solidFill>
              </a:rPr>
              <a:t>J.Brumlik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irc_mi" descr="http://upload.wikimedia.org/wikipedia/ru/0/0a/%D0%9E%D0%BF%D1%8B%D1%82_%D0%B3%D0%B0%D0%BB%D1%8C%D0%B2%D0%B0%D0%BD%D0%B8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268760"/>
            <a:ext cx="2769096" cy="2587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Игольчатая ЭМГ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600200"/>
            <a:ext cx="601216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bg1"/>
                </a:solidFill>
              </a:rPr>
              <a:t>Изучение спонтанной активности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bg1"/>
                </a:solidFill>
              </a:rPr>
              <a:t>Выделение 20 различных ПДЕ и построение гистограммы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bg1"/>
                </a:solidFill>
              </a:rPr>
              <a:t>Определение средней длительности ПДЕ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bg1"/>
                </a:solidFill>
              </a:rPr>
              <a:t>Вычисление  средней амплитуды ПДЕ</a:t>
            </a:r>
          </a:p>
          <a:p>
            <a:pPr>
              <a:lnSpc>
                <a:spcPct val="130000"/>
              </a:lnSpc>
            </a:pPr>
            <a:r>
              <a:rPr lang="ru-RU" dirty="0" smtClean="0">
                <a:solidFill>
                  <a:schemeClr val="bg1"/>
                </a:solidFill>
              </a:rPr>
              <a:t>Подсчет  процента полифазных ПДЕ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sp>
        <p:nvSpPr>
          <p:cNvPr id="5122" name="AutoShape 2" descr="data:image/jpeg;base64,/9j/4AAQSkZJRgABAQAAAQABAAD/2wCEAAkGBxQTEhUUExQWFBQXFxcUFRgXFBQVGBQUFhQWFhQUFhYYHCggGBwlHBUUITEhJSkrLi4uFx8zODMsNygtLiwBCgoKDg0OGBAQGiwfHhwsLCwsLCwsLCwsLCssLCwsLC0sKywsLCw3LCwsLC0sKywtLCwsLCw3LC03LTgsLCwsOP/AABEIAKAA8AMBIgACEQEDEQH/xAAbAAACAwEBAQAAAAAAAAAAAAADBAIFBgEAB//EADsQAAEDAgMFBgQFAwMFAAAAAAEAAgMRIQQxQQUSUWFxEyKBkaGxBjLB8EJSYtHhFCPxFTOSQ2OCwtL/xAAaAQADAQEBAQAAAAAAAAAAAAABAgMABAUG/8QAJhEAAgICAQQBBAMAAAAAAAAAAAECEQMhMQQSQVGBEzJhsQUjgv/aAAwDAQACEQMRAD8A0cIVhhjdJwhOQpShfYRgonpHBoroq7Buso4qfeNBkjYlDAxXBSbOUrGEUIWGhqOZGZKlGhEFkQUOArjglQ9GbKiCgocs/FPevMp/EY2/RUkciSUisYjz5yq3FTE6okhScjlKTLRVC8WKuWn5hnzrkV10iqtqybkjHcQ5p8KEf+yFJjhYqV0W7bLZ8yGZVTHaQJz9c0dmLqjZqLJ0/NFZLcKtLxnqjQTU9UyYtDvaVClWh8SfVBjOX3fRd3qE/eaIpbQDxRm+q5hY+6CjdnROTZBQ3vuinuobvv1WMc7RRc9DkS8k1EDBHyEIT5KjPL24+CXlxASr8RQ2WCPxBNxJeIJuIKhEdbJQLrECNNMCIArE3FFrku4CGtynCxGgNgN3kpBqNuLhF1gAjGFzs0VRrdYBj/6ipH3mvRSJaU0fTgaeq5BLnkotnVFFi4WSUqIJgbZ+iUxMNcnOHWjh5JGOjN/Fri7swDu0LnE10oAPcrK9m43qTWtKkm4OVOlFqsZs973neoTTugZOHLgVWSYWjTT5Sag/leNCkktF4yrQnBzzVjh5Oqk6HeYJGjk4cHaobWpaZrQ4ySimzFd5KhLzOINQnAts1WHlqFHFTf3mt4tqqzZ2NFFZfDOFOMxjnU/tRBrXO0rUkt65J1sm9bNrg4KMb0CI5pT0opb7CVfaqszmsWfH+yWlamXOqlpHJLGoTldRV+Il80bESBVk0lUtjpAcRKk3uJTEgSsiAxrYgmGBAYmYgrHMMRBMsahRhPYRuqIGWOGZQALrl2E2XnBMIRJXKLr145IGIkqBzUnuQ3eawTE7b7k0g/UT53VYcWQ8jK9R0N1a/HLC2RrxYPb4Vbb2os5DJv2/ELj9Q1HVc+Tk7ce0XcE1ro1aqnw+I+nmrKKblXnVIh3GiGKhqOYv1VNBO2YF7c6lsjeJGTvJaMtWWxmGMc53Ae/oASSeFAi0ZbORNET6H/aksf0u0KDi4dx1FYYvZ0xYd6J9OJblzIzCUgikljb3TUWqbAgZFBGFt9BkeNVrdk/Aj5O9LJut4NF/VbHZXw7hsPeOMb353d53mcvBUUbJyyJHz7YPwVPOd55MEJvUjvu5Nafl6lfS9n4GPDxtjibuMGnE6knU80Z8iXllTKok3Jz5JTzJGWVRxGIVfPiQg2ZRGJZ6KvnxNUOSf74Jc58krZSKoHMa5n+Em5MyuQHoBYvKlJCmMQ6iRlfkBcmwA1TCs2sabgalIQn4m2VTnDtT2FSLU5h0QMsolMhDhRNUwhErjjZSKi5Awu9yi824ojioupRYJUfEmB7WBw1b32+GY8vZfNXwkXGf3kvreIlAB40WB2lgw2Q0yN+ldPdQyrydWB+CowW02PduP7kmQP4ZOnB3JWkUtFUbW2YHi2f35JnY+MLxuv8Anb836hkH/QqSZ1SWtGgjNuXuqraWJLZRHFVssrCe0Fe7Gw03AR8lS7PkrKAUCLhYQXOcdKNHufdOQZW4PZAb3nEudqT6hXWzGMa+ppUZfwhSuISU0zmuFMlkqDd6Nj/qC7/W1WNjxjqZpmLGHim7rJ/To0ss4VficdwSgmqEtKUsmGKROaYlAK8X/eSG96yGJByi9yAcS0HP2QpMQTk0nwJW0HYSV6WlktVO4XY+JmFQ0Mbxe4D0F0LZuxXSzFu+Htb8zg2gJ/KCU6iycppC2C2TLiDbut/MR7DVajA/DscQqLu1cc/Dgr/D4VrG0Ci4KyhRzubZnoRVOsKThFEywpQh2lN4UpEFN4VEDLSIo4S8KM4phDi45dcfBcosYCT4pfFO0y6Jl4SGInaNUGMhSbDOOR3h6rI/FXaMcyRmY3muBycLHdIWvG0QDkqf4ho8OcOId9Co5Fo6MLqRmcHjWSWbVrtWH5h/9DmkdqYRzD2rDullXjXLMEcwn8VgWSC4uMiLEdCMlWwduHiNw7WNx3XVHea0/M6v4gBU0K50dcvtdEcP8WyExtOHaxz6bp7UloaT827u18Krc4OzBzqT1OaxWEwMFA/D3aTUVNTQGobyK1uzpw5nMJ01Zx44ZY4/7HbDSFLztsiyv80rPOG/M5rR+ogehVBkmKgEZozHaqqO0Ii4hr2k50BTkMx4JUmVl+S3gNNfsrk7xWip8VtJzRTug8DX6Ko2vtd25ux1EjgczQtHJOsbZCWSMdj20PiaGNxaCXOFiGjI8CVLC7ew0jakua4cb+mS+YumkaaOBceOvirnYWzxPJuPmbCCCd5wrcZDMKU4yiz1+lXS5oat1zzZ9HgxEcgtu31AAQ8QJGCo7zeIKwmG2VNutdHL3qkFhBFKG19VqPg7aEzTIycANs4HSt6pU/Y+bBjjHuhL4ZYYf4ic1pZWgOvBa34Sni7PdaRUZ9TxVA/DwyXLRX3T2z9mlkTzE3vF1BpS2ZV8baf4PLzxg1xTNe5BeEhh5iyOsxoQLqun+JoRbeJ6VV+5HH2MGxyM0paMowKQIwCnMKkGqwwqwGWUaK1AjKOHJxCRSs2K4IWImrZQjwxPIIDJApZK6pSWB5yY4+CvWYdrdLojjbhpmhRk6M4zZMpz3W9TVC2vsksi397epZwAyB18DRXM20miwq45Wy81VbSxz3se0BoBBFCczSwJU5OKRaCm2jIEHrzTWHiG445VG7/yz9K+aVwc4kjY8AjeFHA5tcDR7TzBBCtux3QG8BU9XCvtRRiq2dUn4MXtDBPhkLoTTeI3m6O6hQxu0JmNq0BhNqtrUdKrR4uKr20vfL1VPt+heIxmO8aaV+X6pPyUTukUj9oTus6V/wDyp7UQBFr/ACrA4Uff7lSZCBp46LWUoS7GvRMmeYN3RKQPUcqphkdTp7qboQdUyk1wTnCMuUZaQTNf3nOcDk7ePkiNfWpdUEalXz8PWxofGircXhSwVpvM14t/ddmLMmqkfP8AX/x803PHtevJBrqXsRz18VOJ8e+1z2bpGouPJe2bEzeLi5vZtaXta5u8HuGTKc6pqPspQB/tv4UoL8kZpP7o/KF6XLljvBl/zL9GrwT2uYCwhw4jijvYKEkKs2TIxjBGO6R6k6pqTEDLRc3cj2oqbSvkju2oLFNx7VnjO819dCDkUo2TwUiPsrJ0NKN8jG19uyTgDd3QM71qqR5Pgn3UUXNGSF2FKjTtejMKRZJknYh5KxxDTSnsMqg4pjbFwr5n0TmHxjePotaD2tl01y893Cyq/wDUnXo3pevmUJ2Ie43IHIH3QeRIKxNluyo4dSujHs/NfUNv0VE4VPeuOYNT5lErQaDokeX0UWH2WEu1SaboDRzIJP7JMy1PeJJ55eCEHjgb6kZrjmgXAFeKR5GykcaXBNzuHXJLyOAuan19kR0m9mCKcChvFAKHPrRI2USM65m7iP8AtSkvdagY9oq/wc0DxHNN/wBTvEniam+pVlJhmuY5rxvB/dNjcWJ6aLHbT2PJhh/akf2RNqGpbXQk5dVk6Q1dzIbX2m7tN2KlRXecbhp0AGpSOGizLiS43cb3PkpYTDNaLHmTmSfFH3RT3HLklcrKqNASKilelAvXGd/qpvHPp/lRcBU1ND7oBPVr04Z+BCkDoCOhqvbtLgdaFebHx+v7pgApGkXI+q814NK+qN2ZAsPolMREQQb/ALIgaF8bsgfPHbkMikGRE2cB42C0cb7ZqD8EJCAcs/JWhlnHhnF1HQ4Mu5rftclPNI9tO0bUV7p1HRwXG457flO+PI/ytX/pz25Go4FRg2JCSbGM0tTIHjRFuMtyVMhGObC12S7o+nz8MosLtresGku4ap2Pawyd3TzFF13w8GygB/ZSi7HZtkpw4HkmtrQTOaO0ibJTMtz6qR3RnGfB5mIDkRrr81jtp4sQubuAgHMG1OiNg/iEEgGxWoZxLhu0Zj/1COlkWFr3nvOe7q40SED1aYd5U3NjKCXgtsHBu/ip7q5wopqfNVOCkqrbDlBMzQ8xxpb9l3mc+Cgx9F4ycR4prEoJ1AXt3r98kMyDRQdKdLrWGg+9yPsuSW5/d0MzA59Oh4IMr/H7F0LNQYGtL5cCL8kJ0grQnppWihM631SzpCXNtW9xxANfBZsNDkgPdz7ovrc3Pv6KAdUEO7wNcxS3RCllI+YXNyRe/H/CA7Fc+YOh5LNmSKfaOD7N1QKsNuPglHtHDorXHP3ra+/LqFVhunP780hXwBDLag10FbrhvYkjwoP5RaEE669Rr7qRbXLLVGzA93jY+YXW92x86KXZV5ftzXuzoKcON09mO/eajKARRG5inTIrtQRUixRRmI4eOiYe4sAdwz6HVRiZQeqYibUXusLJaLkPBAI1COGDdoRmss18kBq0b7Py6t6cVYYPbzHGgcK8DYhPdo5pQodxOH7pa8b7PVp0cOBC5hMUWkRymtbRyfn/AEu4O90dmNaUni420P4mH5m/UcCtxySlG3a5A7bwUclntB0ustivhBlaxuLCPEequ4sad7cean8D/wA4Gh4OCM56LTRTHO0ZuJ/JWWGmVQ0puGWh4rmOtGiw03BWsUmSzcMmVVYxT80ANF92x8FIS2VU2dEOIyCNg7SwEovXiuF3+LJBr7+6I6en3rohYaDOeeFR14arscvF16VHEJPtQbZFdc+tuOaNmoankpyr6H9lCCXXjfgk5Jq1vlxz4KAlo3PI26LWGhvF4itkg6YOvl9TxQsVJQ88jXVDJqL/AOLLBSCF1reehGiDK2uXEVB5rzDWx6eOoXJDwrx9K191jHCwjI3HqNV1ua5mWnNSrWnj7rGF2VacjT25DkmN3XysVEt+687FGbbLX7snMcLieXv5oV8s1GTE0qCOlBX0CRlxryaNjef/ABITpWK5pcj5dwzTMJpbzVfh8HOb7o8TROQ4CY57rfGvsj2MT6kfYSR9/dU+0sGx98joVeP2JMR3Xx18QqbE7MmbIGPIqbDdumUGhXli+CikxE0PyvtwN12D42DTSQeINfRaN3w5E9t3Od7KlxnwewZNBCNIRu+BqLFxytsatN+h4jmmI8QQd15qfwu0d14FZeb4fDTbfZzaSjwyuaN1zy9v6sxzBRSJzTbtaf7DtKO1yTaUZpXIdtlnFKnIZahVMTskZj6VQMWzcSjf1KqGyWuiMfZYJciY568V3tPSqrY32qfJEZPZAxYGWpt6n1Q5JRf76JNsxyOSk54px/ZYIYTaitc1ESEtz0+lwgVXi/dHQVRMTa+o4+CmI8+d/VRf3afdL3B8159K7vU+efqERWyEpINvHqLj6qch/uDUUP8AChIb0Gp8rFe3a1NeQ50RAGf6Zdb1UC2jaH/AQpJe7n65Dr4IUQlmqI21vd5s0Z5cU0YtglNLkYlnYLk06630XMLHJPlVjeNLlW+zfhtrTvPrI/ibAdAr6Nu7YboXRHH7OWee+Cm2bscx63OpqSVaMwwH4j4WTBmI4eaG7EHkq0kc7bZ7+nbxKE/D/q9FwzE6hQdMeXqsA8WOHA+KrtoYHecJA4te3Q3DhwTjpjyQjIUHsZaKrBzilNQjPep4mIOu4dHCxVbM5zK73eadRmOoU2qLxkmelAJyzVfjNntdwqmg8G45LpckKt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914400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data:image/jpeg;base64,/9j/4AAQSkZJRgABAQAAAQABAAD/2wCEAAkGBxQTEhUUExQWFBQXFxcUFRgXFBQVGBQUFhQWFhQUFhYYHCggGBwlHBUUITEhJSkrLi4uFx8zODMsNygtLiwBCgoKDg0OGBAQGiwfHhwsLCwsLCwsLCwsLCssLCwsLC0sKywsLCw3LCwsLC0sKywtLCwsLCw3LC03LTgsLCwsOP/AABEIAKAA8AMBIgACEQEDEQH/xAAbAAACAwEBAQAAAAAAAAAAAAADBAIFBgEAB//EADsQAAEDAgMFBgQFAwMFAAAAAAEAAgMRIQQxQQUSUWFxEyKBkaGxBjLB8EJSYtHhFCPxFTOSQ2OCwtL/xAAaAQADAQEBAQAAAAAAAAAAAAABAgMABAUG/8QAJhEAAgICAQQBBAMAAAAAAAAAAAECEQMhMQQSQVGBEzJhsQUjgv/aAAwDAQACEQMRAD8A0cIVhhjdJwhOQpShfYRgonpHBoroq7Buso4qfeNBkjYlDAxXBSbOUrGEUIWGhqOZGZKlGhEFkQUOArjglQ9GbKiCgocs/FPevMp/EY2/RUkciSUisYjz5yq3FTE6okhScjlKTLRVC8WKuWn5hnzrkV10iqtqybkjHcQ5p8KEf+yFJjhYqV0W7bLZ8yGZVTHaQJz9c0dmLqjZqLJ0/NFZLcKtLxnqjQTU9UyYtDvaVClWh8SfVBjOX3fRd3qE/eaIpbQDxRm+q5hY+6CjdnROTZBQ3vuinuobvv1WMc7RRc9DkS8k1EDBHyEIT5KjPL24+CXlxASr8RQ2WCPxBNxJeIJuIKhEdbJQLrECNNMCIArE3FFrku4CGtynCxGgNgN3kpBqNuLhF1gAjGFzs0VRrdYBj/6ipH3mvRSJaU0fTgaeq5BLnkotnVFFi4WSUqIJgbZ+iUxMNcnOHWjh5JGOjN/Fri7swDu0LnE10oAPcrK9m43qTWtKkm4OVOlFqsZs973neoTTugZOHLgVWSYWjTT5Sag/leNCkktF4yrQnBzzVjh5Oqk6HeYJGjk4cHaobWpaZrQ4ySimzFd5KhLzOINQnAts1WHlqFHFTf3mt4tqqzZ2NFFZfDOFOMxjnU/tRBrXO0rUkt65J1sm9bNrg4KMb0CI5pT0opb7CVfaqszmsWfH+yWlamXOqlpHJLGoTldRV+Il80bESBVk0lUtjpAcRKk3uJTEgSsiAxrYgmGBAYmYgrHMMRBMsahRhPYRuqIGWOGZQALrl2E2XnBMIRJXKLr145IGIkqBzUnuQ3eawTE7b7k0g/UT53VYcWQ8jK9R0N1a/HLC2RrxYPb4Vbb2os5DJv2/ELj9Q1HVc+Tk7ce0XcE1ro1aqnw+I+nmrKKblXnVIh3GiGKhqOYv1VNBO2YF7c6lsjeJGTvJaMtWWxmGMc53Ae/oASSeFAi0ZbORNET6H/aksf0u0KDi4dx1FYYvZ0xYd6J9OJblzIzCUgikljb3TUWqbAgZFBGFt9BkeNVrdk/Aj5O9LJut4NF/VbHZXw7hsPeOMb353d53mcvBUUbJyyJHz7YPwVPOd55MEJvUjvu5Nafl6lfS9n4GPDxtjibuMGnE6knU80Z8iXllTKok3Jz5JTzJGWVRxGIVfPiQg2ZRGJZ6KvnxNUOSf74Jc58krZSKoHMa5n+Em5MyuQHoBYvKlJCmMQ6iRlfkBcmwA1TCs2sabgalIQn4m2VTnDtT2FSLU5h0QMsolMhDhRNUwhErjjZSKi5Awu9yi824ojioupRYJUfEmB7WBw1b32+GY8vZfNXwkXGf3kvreIlAB40WB2lgw2Q0yN+ldPdQyrydWB+CowW02PduP7kmQP4ZOnB3JWkUtFUbW2YHi2f35JnY+MLxuv8Anb836hkH/QqSZ1SWtGgjNuXuqraWJLZRHFVssrCe0Fe7Gw03AR8lS7PkrKAUCLhYQXOcdKNHufdOQZW4PZAb3nEudqT6hXWzGMa+ppUZfwhSuISU0zmuFMlkqDd6Nj/qC7/W1WNjxjqZpmLGHim7rJ/To0ss4VficdwSgmqEtKUsmGKROaYlAK8X/eSG96yGJByi9yAcS0HP2QpMQTk0nwJW0HYSV6WlktVO4XY+JmFQ0Mbxe4D0F0LZuxXSzFu+Htb8zg2gJ/KCU6iycppC2C2TLiDbut/MR7DVajA/DscQqLu1cc/Dgr/D4VrG0Ci4KyhRzubZnoRVOsKThFEywpQh2lN4UpEFN4VEDLSIo4S8KM4phDi45dcfBcosYCT4pfFO0y6Jl4SGInaNUGMhSbDOOR3h6rI/FXaMcyRmY3muBycLHdIWvG0QDkqf4ho8OcOId9Co5Fo6MLqRmcHjWSWbVrtWH5h/9DmkdqYRzD2rDullXjXLMEcwn8VgWSC4uMiLEdCMlWwduHiNw7WNx3XVHea0/M6v4gBU0K50dcvtdEcP8WyExtOHaxz6bp7UloaT827u18Krc4OzBzqT1OaxWEwMFA/D3aTUVNTQGobyK1uzpw5nMJ01Zx44ZY4/7HbDSFLztsiyv80rPOG/M5rR+ogehVBkmKgEZozHaqqO0Ii4hr2k50BTkMx4JUmVl+S3gNNfsrk7xWip8VtJzRTug8DX6Ko2vtd25ux1EjgczQtHJOsbZCWSMdj20PiaGNxaCXOFiGjI8CVLC7ew0jakua4cb+mS+YumkaaOBceOvirnYWzxPJuPmbCCCd5wrcZDMKU4yiz1+lXS5oat1zzZ9HgxEcgtu31AAQ8QJGCo7zeIKwmG2VNutdHL3qkFhBFKG19VqPg7aEzTIycANs4HSt6pU/Y+bBjjHuhL4ZYYf4ic1pZWgOvBa34Sni7PdaRUZ9TxVA/DwyXLRX3T2z9mlkTzE3vF1BpS2ZV8baf4PLzxg1xTNe5BeEhh5iyOsxoQLqun+JoRbeJ6VV+5HH2MGxyM0paMowKQIwCnMKkGqwwqwGWUaK1AjKOHJxCRSs2K4IWImrZQjwxPIIDJApZK6pSWB5yY4+CvWYdrdLojjbhpmhRk6M4zZMpz3W9TVC2vsksi397epZwAyB18DRXM20miwq45Wy81VbSxz3se0BoBBFCczSwJU5OKRaCm2jIEHrzTWHiG445VG7/yz9K+aVwc4kjY8AjeFHA5tcDR7TzBBCtux3QG8BU9XCvtRRiq2dUn4MXtDBPhkLoTTeI3m6O6hQxu0JmNq0BhNqtrUdKrR4uKr20vfL1VPt+heIxmO8aaV+X6pPyUTukUj9oTus6V/wDyp7UQBFr/ACrA4Uff7lSZCBp46LWUoS7GvRMmeYN3RKQPUcqphkdTp7qboQdUyk1wTnCMuUZaQTNf3nOcDk7ePkiNfWpdUEalXz8PWxofGircXhSwVpvM14t/ddmLMmqkfP8AX/x803PHtevJBrqXsRz18VOJ8e+1z2bpGouPJe2bEzeLi5vZtaXta5u8HuGTKc6pqPspQB/tv4UoL8kZpP7o/KF6XLljvBl/zL9GrwT2uYCwhw4jijvYKEkKs2TIxjBGO6R6k6pqTEDLRc3cj2oqbSvkju2oLFNx7VnjO819dCDkUo2TwUiPsrJ0NKN8jG19uyTgDd3QM71qqR5Pgn3UUXNGSF2FKjTtejMKRZJknYh5KxxDTSnsMqg4pjbFwr5n0TmHxjePotaD2tl01y893Cyq/wDUnXo3pevmUJ2Ie43IHIH3QeRIKxNluyo4dSujHs/NfUNv0VE4VPeuOYNT5lErQaDokeX0UWH2WEu1SaboDRzIJP7JMy1PeJJ55eCEHjgb6kZrjmgXAFeKR5GykcaXBNzuHXJLyOAuan19kR0m9mCKcChvFAKHPrRI2USM65m7iP8AtSkvdagY9oq/wc0DxHNN/wBTvEniam+pVlJhmuY5rxvB/dNjcWJ6aLHbT2PJhh/akf2RNqGpbXQk5dVk6Q1dzIbX2m7tN2KlRXecbhp0AGpSOGizLiS43cb3PkpYTDNaLHmTmSfFH3RT3HLklcrKqNASKilelAvXGd/qpvHPp/lRcBU1ND7oBPVr04Z+BCkDoCOhqvbtLgdaFebHx+v7pgApGkXI+q814NK+qN2ZAsPolMREQQb/ALIgaF8bsgfPHbkMikGRE2cB42C0cb7ZqD8EJCAcs/JWhlnHhnF1HQ4Mu5rftclPNI9tO0bUV7p1HRwXG457flO+PI/ytX/pz25Go4FRg2JCSbGM0tTIHjRFuMtyVMhGObC12S7o+nz8MosLtresGku4ap2Pawyd3TzFF13w8GygB/ZSi7HZtkpw4HkmtrQTOaO0ibJTMtz6qR3RnGfB5mIDkRrr81jtp4sQubuAgHMG1OiNg/iEEgGxWoZxLhu0Zj/1COlkWFr3nvOe7q40SED1aYd5U3NjKCXgtsHBu/ip7q5wopqfNVOCkqrbDlBMzQ8xxpb9l3mc+Cgx9F4ycR4prEoJ1AXt3r98kMyDRQdKdLrWGg+9yPsuSW5/d0MzA59Oh4IMr/H7F0LNQYGtL5cCL8kJ0grQnppWihM631SzpCXNtW9xxANfBZsNDkgPdz7ovrc3Pv6KAdUEO7wNcxS3RCllI+YXNyRe/H/CA7Fc+YOh5LNmSKfaOD7N1QKsNuPglHtHDorXHP3ra+/LqFVhunP780hXwBDLag10FbrhvYkjwoP5RaEE669Rr7qRbXLLVGzA93jY+YXW92x86KXZV5ftzXuzoKcON09mO/eajKARRG5inTIrtQRUixRRmI4eOiYe4sAdwz6HVRiZQeqYibUXusLJaLkPBAI1COGDdoRmss18kBq0b7Py6t6cVYYPbzHGgcK8DYhPdo5pQodxOH7pa8b7PVp0cOBC5hMUWkRymtbRyfn/AEu4O90dmNaUni420P4mH5m/UcCtxySlG3a5A7bwUclntB0ustivhBlaxuLCPEequ4sad7cean8D/wA4Gh4OCM56LTRTHO0ZuJ/JWWGmVQ0puGWh4rmOtGiw03BWsUmSzcMmVVYxT80ANF92x8FIS2VU2dEOIyCNg7SwEovXiuF3+LJBr7+6I6en3rohYaDOeeFR14arscvF16VHEJPtQbZFdc+tuOaNmoankpyr6H9lCCXXjfgk5Jq1vlxz4KAlo3PI26LWGhvF4itkg6YOvl9TxQsVJQ88jXVDJqL/AOLLBSCF1reehGiDK2uXEVB5rzDWx6eOoXJDwrx9K191jHCwjI3HqNV1ua5mWnNSrWnj7rGF2VacjT25DkmN3XysVEt+687FGbbLX7snMcLieXv5oV8s1GTE0qCOlBX0CRlxryaNjef/ABITpWK5pcj5dwzTMJpbzVfh8HOb7o8TROQ4CY57rfGvsj2MT6kfYSR9/dU+0sGx98joVeP2JMR3Xx18QqbE7MmbIGPIqbDdumUGhXli+CikxE0PyvtwN12D42DTSQeINfRaN3w5E9t3Od7KlxnwewZNBCNIRu+BqLFxytsatN+h4jmmI8QQd15qfwu0d14FZeb4fDTbfZzaSjwyuaN1zy9v6sxzBRSJzTbtaf7DtKO1yTaUZpXIdtlnFKnIZahVMTskZj6VQMWzcSjf1KqGyWuiMfZYJciY568V3tPSqrY32qfJEZPZAxYGWpt6n1Q5JRf76JNsxyOSk54px/ZYIYTaitc1ESEtz0+lwgVXi/dHQVRMTa+o4+CmI8+d/VRf3afdL3B8159K7vU+efqERWyEpINvHqLj6qch/uDUUP8AChIb0Gp8rFe3a1NeQ50RAGf6Zdb1UC2jaH/AQpJe7n65Dr4IUQlmqI21vd5s0Z5cU0YtglNLkYlnYLk06630XMLHJPlVjeNLlW+zfhtrTvPrI/ibAdAr6Nu7YboXRHH7OWee+Cm2bscx63OpqSVaMwwH4j4WTBmI4eaG7EHkq0kc7bZ7+nbxKE/D/q9FwzE6hQdMeXqsA8WOHA+KrtoYHecJA4te3Q3DhwTjpjyQjIUHsZaKrBzilNQjPep4mIOu4dHCxVbM5zK73eadRmOoU2qLxkmelAJyzVfjNntdwqmg8G45LpckKt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914400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data:image/jpeg;base64,/9j/4AAQSkZJRgABAQAAAQABAAD/2wCEAAkGBxQTEhUUExQWFBQXFxcUFRgXFBQVGBQUFhQWFhQUFhYYHCggGBwlHBUUITEhJSkrLi4uFx8zODMsNygtLiwBCgoKDg0OGBAQGiwfHhwsLCwsLCwsLCwsLCssLCwsLC0sKywsLCw3LCwsLC0sKywtLCwsLCw3LC03LTgsLCwsOP/AABEIAKAA8AMBIgACEQEDEQH/xAAbAAACAwEBAQAAAAAAAAAAAAADBAIFBgEAB//EADsQAAEDAgMFBgQFAwMFAAAAAAEAAgMRIQQxQQUSUWFxEyKBkaGxBjLB8EJSYtHhFCPxFTOSQ2OCwtL/xAAaAQADAQEBAQAAAAAAAAAAAAABAgMABAUG/8QAJhEAAgICAQQBBAMAAAAAAAAAAAECEQMhMQQSQVGBEzJhsQUjgv/aAAwDAQACEQMRAD8A0cIVhhjdJwhOQpShfYRgonpHBoroq7Buso4qfeNBkjYlDAxXBSbOUrGEUIWGhqOZGZKlGhEFkQUOArjglQ9GbKiCgocs/FPevMp/EY2/RUkciSUisYjz5yq3FTE6okhScjlKTLRVC8WKuWn5hnzrkV10iqtqybkjHcQ5p8KEf+yFJjhYqV0W7bLZ8yGZVTHaQJz9c0dmLqjZqLJ0/NFZLcKtLxnqjQTU9UyYtDvaVClWh8SfVBjOX3fRd3qE/eaIpbQDxRm+q5hY+6CjdnROTZBQ3vuinuobvv1WMc7RRc9DkS8k1EDBHyEIT5KjPL24+CXlxASr8RQ2WCPxBNxJeIJuIKhEdbJQLrECNNMCIArE3FFrku4CGtynCxGgNgN3kpBqNuLhF1gAjGFzs0VRrdYBj/6ipH3mvRSJaU0fTgaeq5BLnkotnVFFi4WSUqIJgbZ+iUxMNcnOHWjh5JGOjN/Fri7swDu0LnE10oAPcrK9m43qTWtKkm4OVOlFqsZs973neoTTugZOHLgVWSYWjTT5Sag/leNCkktF4yrQnBzzVjh5Oqk6HeYJGjk4cHaobWpaZrQ4ySimzFd5KhLzOINQnAts1WHlqFHFTf3mt4tqqzZ2NFFZfDOFOMxjnU/tRBrXO0rUkt65J1sm9bNrg4KMb0CI5pT0opb7CVfaqszmsWfH+yWlamXOqlpHJLGoTldRV+Il80bESBVk0lUtjpAcRKk3uJTEgSsiAxrYgmGBAYmYgrHMMRBMsahRhPYRuqIGWOGZQALrl2E2XnBMIRJXKLr145IGIkqBzUnuQ3eawTE7b7k0g/UT53VYcWQ8jK9R0N1a/HLC2RrxYPb4Vbb2os5DJv2/ELj9Q1HVc+Tk7ce0XcE1ro1aqnw+I+nmrKKblXnVIh3GiGKhqOYv1VNBO2YF7c6lsjeJGTvJaMtWWxmGMc53Ae/oASSeFAi0ZbORNET6H/aksf0u0KDi4dx1FYYvZ0xYd6J9OJblzIzCUgikljb3TUWqbAgZFBGFt9BkeNVrdk/Aj5O9LJut4NF/VbHZXw7hsPeOMb353d53mcvBUUbJyyJHz7YPwVPOd55MEJvUjvu5Nafl6lfS9n4GPDxtjibuMGnE6knU80Z8iXllTKok3Jz5JTzJGWVRxGIVfPiQg2ZRGJZ6KvnxNUOSf74Jc58krZSKoHMa5n+Em5MyuQHoBYvKlJCmMQ6iRlfkBcmwA1TCs2sabgalIQn4m2VTnDtT2FSLU5h0QMsolMhDhRNUwhErjjZSKi5Awu9yi824ojioupRYJUfEmB7WBw1b32+GY8vZfNXwkXGf3kvreIlAB40WB2lgw2Q0yN+ldPdQyrydWB+CowW02PduP7kmQP4ZOnB3JWkUtFUbW2YHi2f35JnY+MLxuv8Anb836hkH/QqSZ1SWtGgjNuXuqraWJLZRHFVssrCe0Fe7Gw03AR8lS7PkrKAUCLhYQXOcdKNHufdOQZW4PZAb3nEudqT6hXWzGMa+ppUZfwhSuISU0zmuFMlkqDd6Nj/qC7/W1WNjxjqZpmLGHim7rJ/To0ss4VficdwSgmqEtKUsmGKROaYlAK8X/eSG96yGJByi9yAcS0HP2QpMQTk0nwJW0HYSV6WlktVO4XY+JmFQ0Mbxe4D0F0LZuxXSzFu+Htb8zg2gJ/KCU6iycppC2C2TLiDbut/MR7DVajA/DscQqLu1cc/Dgr/D4VrG0Ci4KyhRzubZnoRVOsKThFEywpQh2lN4UpEFN4VEDLSIo4S8KM4phDi45dcfBcosYCT4pfFO0y6Jl4SGInaNUGMhSbDOOR3h6rI/FXaMcyRmY3muBycLHdIWvG0QDkqf4ho8OcOId9Co5Fo6MLqRmcHjWSWbVrtWH5h/9DmkdqYRzD2rDullXjXLMEcwn8VgWSC4uMiLEdCMlWwduHiNw7WNx3XVHea0/M6v4gBU0K50dcvtdEcP8WyExtOHaxz6bp7UloaT827u18Krc4OzBzqT1OaxWEwMFA/D3aTUVNTQGobyK1uzpw5nMJ01Zx44ZY4/7HbDSFLztsiyv80rPOG/M5rR+ogehVBkmKgEZozHaqqO0Ii4hr2k50BTkMx4JUmVl+S3gNNfsrk7xWip8VtJzRTug8DX6Ko2vtd25ux1EjgczQtHJOsbZCWSMdj20PiaGNxaCXOFiGjI8CVLC7ew0jakua4cb+mS+YumkaaOBceOvirnYWzxPJuPmbCCCd5wrcZDMKU4yiz1+lXS5oat1zzZ9HgxEcgtu31AAQ8QJGCo7zeIKwmG2VNutdHL3qkFhBFKG19VqPg7aEzTIycANs4HSt6pU/Y+bBjjHuhL4ZYYf4ic1pZWgOvBa34Sni7PdaRUZ9TxVA/DwyXLRX3T2z9mlkTzE3vF1BpS2ZV8baf4PLzxg1xTNe5BeEhh5iyOsxoQLqun+JoRbeJ6VV+5HH2MGxyM0paMowKQIwCnMKkGqwwqwGWUaK1AjKOHJxCRSs2K4IWImrZQjwxPIIDJApZK6pSWB5yY4+CvWYdrdLojjbhpmhRk6M4zZMpz3W9TVC2vsksi397epZwAyB18DRXM20miwq45Wy81VbSxz3se0BoBBFCczSwJU5OKRaCm2jIEHrzTWHiG445VG7/yz9K+aVwc4kjY8AjeFHA5tcDR7TzBBCtux3QG8BU9XCvtRRiq2dUn4MXtDBPhkLoTTeI3m6O6hQxu0JmNq0BhNqtrUdKrR4uKr20vfL1VPt+heIxmO8aaV+X6pPyUTukUj9oTus6V/wDyp7UQBFr/ACrA4Uff7lSZCBp46LWUoS7GvRMmeYN3RKQPUcqphkdTp7qboQdUyk1wTnCMuUZaQTNf3nOcDk7ePkiNfWpdUEalXz8PWxofGircXhSwVpvM14t/ddmLMmqkfP8AX/x803PHtevJBrqXsRz18VOJ8e+1z2bpGouPJe2bEzeLi5vZtaXta5u8HuGTKc6pqPspQB/tv4UoL8kZpP7o/KF6XLljvBl/zL9GrwT2uYCwhw4jijvYKEkKs2TIxjBGO6R6k6pqTEDLRc3cj2oqbSvkju2oLFNx7VnjO819dCDkUo2TwUiPsrJ0NKN8jG19uyTgDd3QM71qqR5Pgn3UUXNGSF2FKjTtejMKRZJknYh5KxxDTSnsMqg4pjbFwr5n0TmHxjePotaD2tl01y893Cyq/wDUnXo3pevmUJ2Ie43IHIH3QeRIKxNluyo4dSujHs/NfUNv0VE4VPeuOYNT5lErQaDokeX0UWH2WEu1SaboDRzIJP7JMy1PeJJ55eCEHjgb6kZrjmgXAFeKR5GykcaXBNzuHXJLyOAuan19kR0m9mCKcChvFAKHPrRI2USM65m7iP8AtSkvdagY9oq/wc0DxHNN/wBTvEniam+pVlJhmuY5rxvB/dNjcWJ6aLHbT2PJhh/akf2RNqGpbXQk5dVk6Q1dzIbX2m7tN2KlRXecbhp0AGpSOGizLiS43cb3PkpYTDNaLHmTmSfFH3RT3HLklcrKqNASKilelAvXGd/qpvHPp/lRcBU1ND7oBPVr04Z+BCkDoCOhqvbtLgdaFebHx+v7pgApGkXI+q814NK+qN2ZAsPolMREQQb/ALIgaF8bsgfPHbkMikGRE2cB42C0cb7ZqD8EJCAcs/JWhlnHhnF1HQ4Mu5rftclPNI9tO0bUV7p1HRwXG457flO+PI/ytX/pz25Go4FRg2JCSbGM0tTIHjRFuMtyVMhGObC12S7o+nz8MosLtresGku4ap2Pawyd3TzFF13w8GygB/ZSi7HZtkpw4HkmtrQTOaO0ibJTMtz6qR3RnGfB5mIDkRrr81jtp4sQubuAgHMG1OiNg/iEEgGxWoZxLhu0Zj/1COlkWFr3nvOe7q40SED1aYd5U3NjKCXgtsHBu/ip7q5wopqfNVOCkqrbDlBMzQ8xxpb9l3mc+Cgx9F4ycR4prEoJ1AXt3r98kMyDRQdKdLrWGg+9yPsuSW5/d0MzA59Oh4IMr/H7F0LNQYGtL5cCL8kJ0grQnppWihM631SzpCXNtW9xxANfBZsNDkgPdz7ovrc3Pv6KAdUEO7wNcxS3RCllI+YXNyRe/H/CA7Fc+YOh5LNmSKfaOD7N1QKsNuPglHtHDorXHP3ra+/LqFVhunP780hXwBDLag10FbrhvYkjwoP5RaEE669Rr7qRbXLLVGzA93jY+YXW92x86KXZV5ftzXuzoKcON09mO/eajKARRG5inTIrtQRUixRRmI4eOiYe4sAdwz6HVRiZQeqYibUXusLJaLkPBAI1COGDdoRmss18kBq0b7Py6t6cVYYPbzHGgcK8DYhPdo5pQodxOH7pa8b7PVp0cOBC5hMUWkRymtbRyfn/AEu4O90dmNaUni420P4mH5m/UcCtxySlG3a5A7bwUclntB0ustivhBlaxuLCPEequ4sad7cean8D/wA4Gh4OCM56LTRTHO0ZuJ/JWWGmVQ0puGWh4rmOtGiw03BWsUmSzcMmVVYxT80ANF92x8FIS2VU2dEOIyCNg7SwEovXiuF3+LJBr7+6I6en3rohYaDOeeFR14arscvF16VHEJPtQbZFdc+tuOaNmoankpyr6H9lCCXXjfgk5Jq1vlxz4KAlo3PI26LWGhvF4itkg6YOvl9TxQsVJQ88jXVDJqL/AOLLBSCF1reehGiDK2uXEVB5rzDWx6eOoXJDwrx9K191jHCwjI3HqNV1ua5mWnNSrWnj7rGF2VacjT25DkmN3XysVEt+687FGbbLX7snMcLieXv5oV8s1GTE0qCOlBX0CRlxryaNjef/ABITpWK5pcj5dwzTMJpbzVfh8HOb7o8TROQ4CY57rfGvsj2MT6kfYSR9/dU+0sGx98joVeP2JMR3Xx18QqbE7MmbIGPIqbDdumUGhXli+CikxE0PyvtwN12D42DTSQeINfRaN3w5E9t3Od7KlxnwewZNBCNIRu+BqLFxytsatN+h4jmmI8QQd15qfwu0d14FZeb4fDTbfZzaSjwyuaN1zy9v6sxzBRSJzTbtaf7DtKO1yTaUZpXIdtlnFKnIZahVMTskZj6VQMWzcSjf1KqGyWuiMfZYJciY568V3tPSqrY32qfJEZPZAxYGWpt6n1Q5JRf76JNsxyOSk54px/ZYIYTaitc1ESEtz0+lwgVXi/dHQVRMTa+o4+CmI8+d/VRf3afdL3B8159K7vU+efqERWyEpINvHqLj6qch/uDUUP8AChIb0Gp8rFe3a1NeQ50RAGf6Zdb1UC2jaH/AQpJe7n65Dr4IUQlmqI21vd5s0Z5cU0YtglNLkYlnYLk06630XMLHJPlVjeNLlW+zfhtrTvPrI/ibAdAr6Nu7YboXRHH7OWee+Cm2bscx63OpqSVaMwwH4j4WTBmI4eaG7EHkq0kc7bZ7+nbxKE/D/q9FwzE6hQdMeXqsA8WOHA+KrtoYHecJA4te3Q3DhwTjpjyQjIUHsZaKrBzilNQjPep4mIOu4dHCxVbM5zK73eadRmOoU2qLxkmelAJyzVfjNntdwqmg8G45LpckKt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8100" y="-914400"/>
            <a:ext cx="28575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Электромиография. Диагностика нервно-мышечной систем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72816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211144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Использование методик в зависимости от уровня поражения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703592"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Уровень поражения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Значимые методики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Дополнительные методики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3592"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Центральные</a:t>
                      </a:r>
                    </a:p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 </a:t>
                      </a: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проводниковые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 нуждаются </a:t>
                      </a:r>
                    </a:p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 стандартном</a:t>
                      </a:r>
                    </a:p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ЭМГ обследовании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Поверхностная ЭМГ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3592"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Спинальные </a:t>
                      </a:r>
                    </a:p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i="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сегментарные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Игольчатая ЭМГ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Исследование </a:t>
                      </a:r>
                      <a:r>
                        <a:rPr lang="en-US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F-</a:t>
                      </a:r>
                      <a:r>
                        <a:rPr lang="en-US" sz="1400" i="0" baseline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волны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3592"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i="0" spc="-10" baseline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Нейрональные</a:t>
                      </a:r>
                      <a:r>
                        <a:rPr lang="ru-RU" sz="1600" b="1" i="0" spc="-1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Игольчатая ЭМГ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Исследование СРВ(</a:t>
                      </a:r>
                      <a:r>
                        <a:rPr lang="ru-RU" sz="1400" i="0" baseline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м,с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Исследование </a:t>
                      </a:r>
                      <a:r>
                        <a:rPr lang="en-US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-волны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3592"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i="0" baseline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Невральные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Исследование М-ответа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Исследование СРВ(</a:t>
                      </a:r>
                      <a:r>
                        <a:rPr lang="ru-RU" sz="1400" i="0" baseline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м,с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Исследование </a:t>
                      </a:r>
                      <a:r>
                        <a:rPr lang="en-US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-волны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Игольчатая ЭМГ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3592"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i="0" baseline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Синаптические</a:t>
                      </a:r>
                      <a:endParaRPr lang="ru-RU" sz="1600" b="1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Ритмическая стимуляция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Исследование СРВ(</a:t>
                      </a:r>
                      <a:r>
                        <a:rPr lang="ru-RU" sz="1400" i="0" baseline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м,с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Игольчатая ЭМГ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3592"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600" b="1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Первично-мышечные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Игольчатая ЭМГ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</a:pPr>
                      <a:r>
                        <a:rPr lang="ru-RU" sz="1400" i="0" baseline="0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Стимуляционная</a:t>
                      </a:r>
                      <a:r>
                        <a:rPr lang="ru-RU" sz="1400" i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ЭМГ</a:t>
                      </a:r>
                      <a:endParaRPr lang="ru-RU" sz="1000" i="0" baseline="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1025" name="Picture 1" descr="D:\работа\img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pic>
        <p:nvPicPr>
          <p:cNvPr id="6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</a:t>
            </a: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комплекс </a:t>
            </a:r>
            <a:r>
              <a:rPr lang="ru-RU" sz="3600" dirty="0">
                <a:solidFill>
                  <a:schemeClr val="bg1"/>
                </a:solidFill>
              </a:rPr>
              <a:t>методов оценки функционального состояния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нервно-мышечной </a:t>
            </a:r>
            <a:r>
              <a:rPr lang="ru-RU" sz="3600" dirty="0">
                <a:solidFill>
                  <a:schemeClr val="bg1"/>
                </a:solidFill>
              </a:rPr>
              <a:t>системы, </a:t>
            </a:r>
            <a:endParaRPr lang="ru-RU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основанный </a:t>
            </a:r>
            <a:r>
              <a:rPr lang="ru-RU" sz="3600" dirty="0">
                <a:solidFill>
                  <a:schemeClr val="bg1"/>
                </a:solidFill>
              </a:rPr>
              <a:t>на регистрации и анализе биоэлектрической активности мышц и периферических нервов.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Электронейромиография</a:t>
            </a:r>
            <a:r>
              <a:rPr lang="ru-RU" b="1" dirty="0" smtClean="0">
                <a:solidFill>
                  <a:schemeClr val="bg1"/>
                </a:solidFill>
              </a:rPr>
              <a:t> (ЭНМГ)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Схема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двигательной единицы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6" name="Рисунок 5" descr="http://bubook.net/pictures/books/fiz_control_uch.files/image0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32758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6167045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Принцип генерации потенциала двигательной единицы (ПДЕ).  А, Б, В - </a:t>
            </a:r>
            <a:r>
              <a:rPr lang="ru-RU" sz="1400" dirty="0" err="1" smtClean="0">
                <a:solidFill>
                  <a:schemeClr val="bg1"/>
                </a:solidFill>
              </a:rPr>
              <a:t>мотонейроны</a:t>
            </a:r>
            <a:r>
              <a:rPr lang="ru-RU" sz="1400" dirty="0" smtClean="0">
                <a:solidFill>
                  <a:schemeClr val="bg1"/>
                </a:solidFill>
              </a:rPr>
              <a:t> переднего рога спинного мозга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8" name="Picture 1" descr="D:\работа\d3e13d6c9e93.jpg"/>
          <p:cNvPicPr>
            <a:picLocks noChangeAspect="1" noChangeArrowheads="1"/>
          </p:cNvPicPr>
          <p:nvPr/>
        </p:nvPicPr>
        <p:blipFill>
          <a:blip r:embed="rId5" cstate="print"/>
          <a:srcRect l="64174" t="12223" b="1598"/>
          <a:stretch>
            <a:fillRect/>
          </a:stretch>
        </p:blipFill>
        <p:spPr bwMode="auto">
          <a:xfrm>
            <a:off x="539552" y="1556792"/>
            <a:ext cx="3024336" cy="4852984"/>
          </a:xfrm>
          <a:prstGeom prst="rect">
            <a:avLst/>
          </a:prstGeom>
          <a:noFill/>
        </p:spPr>
      </p:pic>
      <p:pic>
        <p:nvPicPr>
          <p:cNvPr id="9" name="Picture 1" descr="D:\работа\d3e13d6c9e93.jpg"/>
          <p:cNvPicPr>
            <a:picLocks noChangeAspect="1" noChangeArrowheads="1"/>
          </p:cNvPicPr>
          <p:nvPr/>
        </p:nvPicPr>
        <p:blipFill>
          <a:blip r:embed="rId5" cstate="print"/>
          <a:srcRect l="34250" t="41736" r="33463" b="25209"/>
          <a:stretch>
            <a:fillRect/>
          </a:stretch>
        </p:blipFill>
        <p:spPr bwMode="auto">
          <a:xfrm>
            <a:off x="4860032" y="1556791"/>
            <a:ext cx="3312368" cy="2262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Схема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двигательной единицы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7" name="Рисунок 6" descr="http://bubook.net/pictures/books/fiz_control_uch.files/image0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628800"/>
            <a:ext cx="60841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580526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Принцип генерации потенциала двигательной единицы (ПДЕ).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А, Б, В - </a:t>
            </a:r>
            <a:r>
              <a:rPr lang="ru-RU" sz="2000" dirty="0" err="1" smtClean="0">
                <a:solidFill>
                  <a:schemeClr val="bg1"/>
                </a:solidFill>
              </a:rPr>
              <a:t>мотонейроны</a:t>
            </a:r>
            <a:r>
              <a:rPr lang="ru-RU" sz="2000" dirty="0" smtClean="0">
                <a:solidFill>
                  <a:schemeClr val="bg1"/>
                </a:solidFill>
              </a:rPr>
              <a:t> переднего рога спинного мозга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Уровни </a:t>
            </a:r>
            <a:r>
              <a:rPr lang="ru-RU" dirty="0">
                <a:solidFill>
                  <a:schemeClr val="bg1"/>
                </a:solidFill>
              </a:rPr>
              <a:t>поражения нервно-мышечной системы: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8208912" cy="5013176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>
                <a:solidFill>
                  <a:schemeClr val="bg1"/>
                </a:solidFill>
              </a:rPr>
              <a:t>Первично-мышечные поражения.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sz="4000" dirty="0" err="1" smtClean="0">
                <a:solidFill>
                  <a:schemeClr val="bg1"/>
                </a:solidFill>
              </a:rPr>
              <a:t>Синаптические</a:t>
            </a:r>
            <a:r>
              <a:rPr lang="ru-RU" sz="4000" dirty="0" smtClean="0">
                <a:solidFill>
                  <a:schemeClr val="bg1"/>
                </a:solidFill>
              </a:rPr>
              <a:t> поражения.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sz="4000" dirty="0" err="1">
                <a:solidFill>
                  <a:schemeClr val="bg1"/>
                </a:solidFill>
              </a:rPr>
              <a:t>Невральные</a:t>
            </a:r>
            <a:r>
              <a:rPr lang="ru-RU" sz="4000" dirty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поражения.</a:t>
            </a:r>
          </a:p>
          <a:p>
            <a:pPr lvl="0"/>
            <a:endParaRPr lang="ru-RU" dirty="0">
              <a:solidFill>
                <a:schemeClr val="bg1"/>
              </a:solidFill>
            </a:endParaRPr>
          </a:p>
          <a:p>
            <a:pPr lvl="0"/>
            <a:r>
              <a:rPr lang="ru-RU" sz="4000" dirty="0" err="1">
                <a:solidFill>
                  <a:schemeClr val="bg1"/>
                </a:solidFill>
              </a:rPr>
              <a:t>Нейрональные</a:t>
            </a:r>
            <a:r>
              <a:rPr lang="ru-RU" sz="4000" dirty="0">
                <a:solidFill>
                  <a:schemeClr val="bg1"/>
                </a:solidFill>
              </a:rPr>
              <a:t> поражения.</a:t>
            </a: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ЗАДАЧИ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435280" cy="4637112"/>
          </a:xfrm>
        </p:spPr>
        <p:txBody>
          <a:bodyPr/>
          <a:lstStyle/>
          <a:p>
            <a:pPr lvl="0"/>
            <a:r>
              <a:rPr lang="ru-RU" sz="4000" dirty="0">
                <a:solidFill>
                  <a:schemeClr val="bg1"/>
                </a:solidFill>
              </a:rPr>
              <a:t>Оценка состояния мышечной системы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1800" dirty="0">
              <a:solidFill>
                <a:schemeClr val="bg1"/>
              </a:solidFill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Выявление изменений на уровне нервно-мышечной передачи.</a:t>
            </a:r>
            <a:endParaRPr lang="en-US" sz="4000" dirty="0" smtClean="0">
              <a:solidFill>
                <a:schemeClr val="bg1"/>
              </a:solidFill>
            </a:endParaRPr>
          </a:p>
          <a:p>
            <a:endParaRPr lang="ru-RU" sz="1800" dirty="0" smtClean="0">
              <a:solidFill>
                <a:schemeClr val="bg1"/>
              </a:solidFill>
            </a:endParaRPr>
          </a:p>
          <a:p>
            <a:pPr lvl="0"/>
            <a:r>
              <a:rPr lang="ru-RU" sz="4000" dirty="0" smtClean="0">
                <a:solidFill>
                  <a:schemeClr val="bg1"/>
                </a:solidFill>
              </a:rPr>
              <a:t>Анализ </a:t>
            </a:r>
            <a:r>
              <a:rPr lang="ru-RU" sz="4000" dirty="0">
                <a:solidFill>
                  <a:schemeClr val="bg1"/>
                </a:solidFill>
              </a:rPr>
              <a:t>функции нервного аппарата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Методики обследования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5900" dirty="0" smtClean="0">
                <a:solidFill>
                  <a:schemeClr val="bg1"/>
                </a:solidFill>
              </a:rPr>
              <a:t>Поверхностная </a:t>
            </a:r>
            <a:r>
              <a:rPr lang="en-US" sz="5900" dirty="0" smtClean="0">
                <a:solidFill>
                  <a:schemeClr val="bg1"/>
                </a:solidFill>
              </a:rPr>
              <a:t> </a:t>
            </a:r>
            <a:r>
              <a:rPr lang="ru-RU" sz="5900" dirty="0" smtClean="0">
                <a:solidFill>
                  <a:schemeClr val="bg1"/>
                </a:solidFill>
              </a:rPr>
              <a:t>ЭМГ.</a:t>
            </a:r>
          </a:p>
          <a:p>
            <a:pPr lvl="0"/>
            <a:endParaRPr lang="ru-RU" sz="2500" dirty="0">
              <a:solidFill>
                <a:schemeClr val="bg1"/>
              </a:solidFill>
            </a:endParaRPr>
          </a:p>
          <a:p>
            <a:pPr lvl="0"/>
            <a:r>
              <a:rPr lang="ru-RU" sz="5800" dirty="0" err="1">
                <a:solidFill>
                  <a:schemeClr val="bg1"/>
                </a:solidFill>
              </a:rPr>
              <a:t>Стимуляционная</a:t>
            </a:r>
            <a:r>
              <a:rPr lang="ru-RU" sz="5800" dirty="0">
                <a:solidFill>
                  <a:schemeClr val="bg1"/>
                </a:solidFill>
              </a:rPr>
              <a:t> </a:t>
            </a:r>
            <a:r>
              <a:rPr lang="en-US" sz="5800" dirty="0" smtClean="0">
                <a:solidFill>
                  <a:schemeClr val="bg1"/>
                </a:solidFill>
              </a:rPr>
              <a:t> </a:t>
            </a:r>
            <a:r>
              <a:rPr lang="ru-RU" sz="5800" dirty="0" smtClean="0">
                <a:solidFill>
                  <a:schemeClr val="bg1"/>
                </a:solidFill>
              </a:rPr>
              <a:t>ЭМГ.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- Исследование </a:t>
            </a:r>
            <a:r>
              <a:rPr lang="ru-RU" dirty="0">
                <a:solidFill>
                  <a:schemeClr val="bg1"/>
                </a:solidFill>
              </a:rPr>
              <a:t>М-ответа и скорости распространения волны по моторным </a:t>
            </a:r>
            <a:r>
              <a:rPr lang="ru-RU" dirty="0" smtClean="0">
                <a:solidFill>
                  <a:schemeClr val="bg1"/>
                </a:solidFill>
              </a:rPr>
              <a:t>  волокнам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СРВм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- Исследование </a:t>
            </a:r>
            <a:r>
              <a:rPr lang="ru-RU" dirty="0">
                <a:solidFill>
                  <a:schemeClr val="bg1"/>
                </a:solidFill>
              </a:rPr>
              <a:t>потенциала действия нерва и скорости рас­пространения волны по сенсорным волокнам (</a:t>
            </a:r>
            <a:r>
              <a:rPr lang="ru-RU" dirty="0" err="1">
                <a:solidFill>
                  <a:schemeClr val="bg1"/>
                </a:solidFill>
              </a:rPr>
              <a:t>СРВс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- Исследование </a:t>
            </a:r>
            <a:r>
              <a:rPr lang="ru-RU" dirty="0">
                <a:solidFill>
                  <a:schemeClr val="bg1"/>
                </a:solidFill>
              </a:rPr>
              <a:t>поздних </a:t>
            </a:r>
            <a:r>
              <a:rPr lang="ru-RU" dirty="0" err="1">
                <a:solidFill>
                  <a:schemeClr val="bg1"/>
                </a:solidFill>
              </a:rPr>
              <a:t>нейрографических</a:t>
            </a:r>
            <a:r>
              <a:rPr lang="ru-RU" dirty="0">
                <a:solidFill>
                  <a:schemeClr val="bg1"/>
                </a:solidFill>
              </a:rPr>
              <a:t> феноменов (</a:t>
            </a:r>
            <a:r>
              <a:rPr lang="ru-RU" dirty="0" smtClean="0">
                <a:solidFill>
                  <a:schemeClr val="bg1"/>
                </a:solidFill>
              </a:rPr>
              <a:t>F-волна</a:t>
            </a:r>
            <a:r>
              <a:rPr lang="ru-RU" dirty="0">
                <a:solidFill>
                  <a:schemeClr val="bg1"/>
                </a:solidFill>
              </a:rPr>
              <a:t>, H-рефлекс, А-волна).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- Исследование </a:t>
            </a:r>
            <a:r>
              <a:rPr lang="ru-RU" dirty="0">
                <a:solidFill>
                  <a:schemeClr val="bg1"/>
                </a:solidFill>
              </a:rPr>
              <a:t>“мигательного” рефлекса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sz="2500" dirty="0" smtClean="0">
              <a:solidFill>
                <a:schemeClr val="bg1"/>
              </a:solidFill>
            </a:endParaRPr>
          </a:p>
          <a:p>
            <a:pPr lvl="0"/>
            <a:r>
              <a:rPr lang="ru-RU" sz="5800" dirty="0" smtClean="0">
                <a:solidFill>
                  <a:schemeClr val="bg1"/>
                </a:solidFill>
              </a:rPr>
              <a:t>Ритмическая стимуляция и определение надежности нервно-мышечной передачи.</a:t>
            </a:r>
          </a:p>
          <a:p>
            <a:pPr lvl="0">
              <a:buNone/>
            </a:pPr>
            <a:endParaRPr lang="ru-RU" sz="2500" dirty="0">
              <a:solidFill>
                <a:schemeClr val="bg1"/>
              </a:solidFill>
            </a:endParaRPr>
          </a:p>
          <a:p>
            <a:pPr lvl="0"/>
            <a:r>
              <a:rPr lang="ru-RU" sz="6700" dirty="0">
                <a:solidFill>
                  <a:schemeClr val="bg1"/>
                </a:solidFill>
              </a:rPr>
              <a:t>Игольчатая ЭМГ.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Исследование потенциалов двигательных единиц (ПДЕ).</a:t>
            </a:r>
          </a:p>
          <a:p>
            <a:pPr>
              <a:buNone/>
            </a:pPr>
            <a:r>
              <a:rPr lang="ru-RU" dirty="0">
                <a:solidFill>
                  <a:schemeClr val="bg1"/>
                </a:solidFill>
              </a:rPr>
              <a:t>Исследование интерференционной кривой с анализом по </a:t>
            </a:r>
            <a:r>
              <a:rPr lang="ru-RU" dirty="0" err="1">
                <a:solidFill>
                  <a:schemeClr val="bg1"/>
                </a:solidFill>
              </a:rPr>
              <a:t>Виллисону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ru-RU" sz="3000" dirty="0">
              <a:solidFill>
                <a:schemeClr val="bg1"/>
              </a:solidFill>
            </a:endParaRPr>
          </a:p>
          <a:p>
            <a:pPr lvl="0"/>
            <a:r>
              <a:rPr lang="ru-RU" sz="6700" dirty="0">
                <a:solidFill>
                  <a:schemeClr val="bg1"/>
                </a:solidFill>
              </a:rPr>
              <a:t>Магнитная стимуляция</a:t>
            </a:r>
            <a:r>
              <a:rPr lang="ru-RU" sz="6700" dirty="0" smtClean="0">
                <a:solidFill>
                  <a:schemeClr val="bg1"/>
                </a:solidFill>
              </a:rPr>
              <a:t>.</a:t>
            </a:r>
            <a:endParaRPr lang="ru-RU" sz="67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работа\79791ace22f1dccf.jpg"/>
          <p:cNvPicPr>
            <a:picLocks noChangeAspect="1" noChangeArrowheads="1"/>
          </p:cNvPicPr>
          <p:nvPr/>
        </p:nvPicPr>
        <p:blipFill>
          <a:blip r:embed="rId2" cstate="print"/>
          <a:srcRect r="7135" b="7189"/>
          <a:stretch>
            <a:fillRect/>
          </a:stretch>
        </p:blipFill>
        <p:spPr bwMode="auto">
          <a:xfrm>
            <a:off x="-1" y="-3902"/>
            <a:ext cx="9144001" cy="68619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Поверхностная ЭМГ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1816" y="1744216"/>
            <a:ext cx="3610744" cy="47811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тип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а тип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ru-RU" dirty="0" smtClean="0">
                <a:solidFill>
                  <a:schemeClr val="bg1"/>
                </a:solidFill>
              </a:rPr>
              <a:t>б тип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III</a:t>
            </a:r>
            <a:r>
              <a:rPr lang="ru-RU" dirty="0" smtClean="0">
                <a:solidFill>
                  <a:schemeClr val="bg1"/>
                </a:solidFill>
              </a:rPr>
              <a:t> тип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IV</a:t>
            </a:r>
            <a:r>
              <a:rPr lang="ru-RU" dirty="0" smtClean="0">
                <a:solidFill>
                  <a:schemeClr val="bg1"/>
                </a:solidFill>
              </a:rPr>
              <a:t> тип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08.od.ua/cache/a/6/f/5/e1df502b3c6079791ace22f1dcc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97955" cy="1124744"/>
          </a:xfrm>
          <a:prstGeom prst="rect">
            <a:avLst/>
          </a:prstGeom>
          <a:noFill/>
        </p:spPr>
      </p:pic>
      <p:pic>
        <p:nvPicPr>
          <p:cNvPr id="4098" name="Picture 2" descr="типы электромиограмм"/>
          <p:cNvPicPr>
            <a:picLocks noChangeAspect="1" noChangeArrowheads="1"/>
          </p:cNvPicPr>
          <p:nvPr/>
        </p:nvPicPr>
        <p:blipFill>
          <a:blip r:embed="rId4" cstate="print"/>
          <a:srcRect l="6896"/>
          <a:stretch>
            <a:fillRect/>
          </a:stretch>
        </p:blipFill>
        <p:spPr bwMode="auto">
          <a:xfrm>
            <a:off x="1907704" y="1628801"/>
            <a:ext cx="4032448" cy="44893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51720" y="6167044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Типы поверхностной ЭМГ по </a:t>
            </a:r>
            <a:r>
              <a:rPr lang="ru-RU" sz="2000" dirty="0" err="1" smtClean="0">
                <a:solidFill>
                  <a:schemeClr val="bg1"/>
                </a:solidFill>
              </a:rPr>
              <a:t>Юсевич</a:t>
            </a:r>
            <a:r>
              <a:rPr lang="ru-RU" sz="2000" dirty="0" smtClean="0">
                <a:solidFill>
                  <a:schemeClr val="bg1"/>
                </a:solidFill>
              </a:rPr>
              <a:t> Ю.С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412</Words>
  <Application>Microsoft Office PowerPoint</Application>
  <PresentationFormat>Экран (4:3)</PresentationFormat>
  <Paragraphs>153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Электронейромиография </vt:lpstr>
      <vt:lpstr>История метода</vt:lpstr>
      <vt:lpstr>Электронейромиография (ЭНМГ) </vt:lpstr>
      <vt:lpstr>Схема двигательной единицы</vt:lpstr>
      <vt:lpstr>Схема двигательной единицы</vt:lpstr>
      <vt:lpstr>Уровни поражения нервно-мышечной системы:</vt:lpstr>
      <vt:lpstr>ЗАДАЧИ</vt:lpstr>
      <vt:lpstr>Методики обследования</vt:lpstr>
      <vt:lpstr>Поверхностная ЭМГ</vt:lpstr>
      <vt:lpstr>Стимуляционная ЭНМГ</vt:lpstr>
      <vt:lpstr>Исследование моторного ответа мышцы и скорости распространения возбуждения по периферическим нервам</vt:lpstr>
      <vt:lpstr>Исследование моторного ответа мышцы</vt:lpstr>
      <vt:lpstr>Скорость  распространения возбуждения  на разных участках нерва</vt:lpstr>
      <vt:lpstr>Исследование поздних нейрографических феноменов</vt:lpstr>
      <vt:lpstr>F-волна</vt:lpstr>
      <vt:lpstr>Н-рефлекс</vt:lpstr>
      <vt:lpstr>Н-рефлекс</vt:lpstr>
      <vt:lpstr>А-волна</vt:lpstr>
      <vt:lpstr>Ритмическая стимуляция</vt:lpstr>
      <vt:lpstr>Игольчатая ЭМГ</vt:lpstr>
      <vt:lpstr>Использование методик в зависимости от уровня поражения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Электронейромиография</dc:title>
  <dc:creator>MaMa</dc:creator>
  <cp:lastModifiedBy>MaMa</cp:lastModifiedBy>
  <cp:revision>120</cp:revision>
  <dcterms:created xsi:type="dcterms:W3CDTF">2014-05-27T13:17:39Z</dcterms:created>
  <dcterms:modified xsi:type="dcterms:W3CDTF">2018-10-13T10:12:13Z</dcterms:modified>
</cp:coreProperties>
</file>