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98022"/>
            <a:ext cx="8825658" cy="3979359"/>
          </a:xfrm>
        </p:spPr>
        <p:txBody>
          <a:bodyPr/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Внедрение новых технологий в отделении плановой хирургии ГУЗ ОДБ </a:t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/>
              <a:t>в </a:t>
            </a:r>
            <a:r>
              <a:rPr lang="en-US" sz="6000" b="1" dirty="0"/>
              <a:t>I</a:t>
            </a:r>
            <a:r>
              <a:rPr lang="ru-RU" sz="6000" b="1" dirty="0"/>
              <a:t> полугодии 2020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928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Синдром </a:t>
            </a:r>
            <a:r>
              <a:rPr lang="ru-RU" sz="3600" b="1" dirty="0" err="1" smtClean="0"/>
              <a:t>Ледда</a:t>
            </a:r>
            <a:r>
              <a:rPr lang="ru-RU" sz="3600" b="1" dirty="0" smtClean="0"/>
              <a:t>, УЗИ исследование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9846" y="1379912"/>
            <a:ext cx="9177251" cy="161425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Стандартное УЗИ исследование, как правило, неинформативно. В данной ситуации выполнено допплеровское исследование </a:t>
            </a:r>
            <a:r>
              <a:rPr lang="ru-RU" dirty="0" err="1" smtClean="0"/>
              <a:t>эпигастральной</a:t>
            </a:r>
            <a:r>
              <a:rPr lang="ru-RU" dirty="0" smtClean="0"/>
              <a:t> области с учетом анатомии порока. Выявлено пульсирующее сосудистое кольцо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43" y="3125585"/>
            <a:ext cx="4395787" cy="310896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3" y="3125585"/>
            <a:ext cx="4500466" cy="3108959"/>
          </a:xfrm>
        </p:spPr>
      </p:pic>
    </p:spTree>
    <p:extLst>
      <p:ext uri="{BB962C8B-B14F-4D97-AF65-F5344CB8AC3E}">
        <p14:creationId xmlns:p14="http://schemas.microsoft.com/office/powerpoint/2010/main" val="366222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Операция </a:t>
            </a:r>
            <a:r>
              <a:rPr lang="ru-RU" sz="4800" b="1" dirty="0" err="1" smtClean="0"/>
              <a:t>Ледда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86" y="1521920"/>
            <a:ext cx="3541695" cy="47344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8" y="1521920"/>
            <a:ext cx="3625331" cy="4734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7" y="1521920"/>
            <a:ext cx="3851750" cy="47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4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Операция </a:t>
            </a:r>
            <a:r>
              <a:rPr lang="ru-RU" sz="4000" b="1" dirty="0" err="1" smtClean="0"/>
              <a:t>Ледда</a:t>
            </a:r>
            <a:r>
              <a:rPr lang="ru-RU" sz="4000" b="1" dirty="0" smtClean="0"/>
              <a:t>, ранний послеоперационный результат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3" y="2052638"/>
            <a:ext cx="5823960" cy="4331536"/>
          </a:xfrm>
        </p:spPr>
      </p:pic>
    </p:spTree>
    <p:extLst>
      <p:ext uri="{BB962C8B-B14F-4D97-AF65-F5344CB8AC3E}">
        <p14:creationId xmlns:p14="http://schemas.microsoft.com/office/powerpoint/2010/main" val="175473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346198"/>
          </a:xfrm>
        </p:spPr>
        <p:txBody>
          <a:bodyPr/>
          <a:lstStyle/>
          <a:p>
            <a:r>
              <a:rPr lang="ru-RU" sz="3600" b="1" dirty="0" smtClean="0"/>
              <a:t>Освоение новой </a:t>
            </a:r>
            <a:r>
              <a:rPr lang="ru-RU" sz="3600" b="1" dirty="0" err="1" smtClean="0"/>
              <a:t>лапароскопической</a:t>
            </a:r>
            <a:r>
              <a:rPr lang="ru-RU" sz="3600" b="1" dirty="0" smtClean="0"/>
              <a:t> стойки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Впервые выполнена </a:t>
            </a:r>
            <a:r>
              <a:rPr lang="ru-RU" sz="3200" dirty="0" err="1" smtClean="0"/>
              <a:t>лапароскопическая</a:t>
            </a:r>
            <a:r>
              <a:rPr lang="ru-RU" sz="3200" dirty="0" smtClean="0"/>
              <a:t> </a:t>
            </a:r>
            <a:r>
              <a:rPr lang="ru-RU" sz="3200" dirty="0" err="1" smtClean="0"/>
              <a:t>пиелопластика</a:t>
            </a:r>
            <a:r>
              <a:rPr lang="ru-RU" sz="3200" dirty="0" smtClean="0"/>
              <a:t> при гидронефрозе ребенку раннего грудного возраста (4 месяца)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Данная малоинвазивная операция стала возможной благодаря приобретению нового оборудования и выполнению современной </a:t>
            </a:r>
            <a:r>
              <a:rPr lang="ru-RU" sz="3200" dirty="0" err="1" smtClean="0"/>
              <a:t>мультимодальной</a:t>
            </a:r>
            <a:r>
              <a:rPr lang="ru-RU" sz="3200" dirty="0" smtClean="0"/>
              <a:t> комбинированной анестезии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60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err="1" smtClean="0"/>
              <a:t>Лапароскопическая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пиелопластика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45" y="2269374"/>
            <a:ext cx="5114608" cy="39402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" y="2269374"/>
            <a:ext cx="4713316" cy="3940234"/>
          </a:xfrm>
        </p:spPr>
      </p:pic>
    </p:spTree>
    <p:extLst>
      <p:ext uri="{BB962C8B-B14F-4D97-AF65-F5344CB8AC3E}">
        <p14:creationId xmlns:p14="http://schemas.microsoft.com/office/powerpoint/2010/main" val="124373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Благодарю за внимание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38" y="1853248"/>
            <a:ext cx="3054028" cy="4195762"/>
          </a:xfrm>
        </p:spPr>
      </p:pic>
    </p:spTree>
    <p:extLst>
      <p:ext uri="{BB962C8B-B14F-4D97-AF65-F5344CB8AC3E}">
        <p14:creationId xmlns:p14="http://schemas.microsoft.com/office/powerpoint/2010/main" val="411008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404" y="1039091"/>
            <a:ext cx="8877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В нашем отделении продолжено применение современных малоинвазивных методов лечения урологической патологии у детей</a:t>
            </a:r>
          </a:p>
        </p:txBody>
      </p:sp>
    </p:spTree>
    <p:extLst>
      <p:ext uri="{BB962C8B-B14F-4D97-AF65-F5344CB8AC3E}">
        <p14:creationId xmlns:p14="http://schemas.microsoft.com/office/powerpoint/2010/main" val="13772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93" y="0"/>
            <a:ext cx="9404723" cy="1766780"/>
          </a:xfrm>
        </p:spPr>
        <p:txBody>
          <a:bodyPr/>
          <a:lstStyle/>
          <a:p>
            <a:r>
              <a:rPr lang="ru-RU" sz="2400" b="1" dirty="0" err="1" smtClean="0"/>
              <a:t>Лапароскопическая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нефруретерэктомия</a:t>
            </a:r>
            <a:r>
              <a:rPr lang="ru-RU" sz="2400" b="1" dirty="0" smtClean="0"/>
              <a:t> с использованием </a:t>
            </a:r>
            <a:r>
              <a:rPr lang="en-US" sz="2400" b="1" dirty="0" smtClean="0"/>
              <a:t>HARMONI</a:t>
            </a:r>
            <a:r>
              <a:rPr lang="ru-RU" sz="2400" b="1" dirty="0" smtClean="0"/>
              <a:t>С – генератора электрохирургического ультразвукового </a:t>
            </a:r>
            <a:r>
              <a:rPr lang="en-US" sz="2400" b="1" dirty="0" smtClean="0"/>
              <a:t>GEN-11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>Данная технология позволяет эффективно провести резание и коагуляцию ткани, обеспечивая низкий риск кровопотери и повреждения ткани, что особенно важно у пациентов с наличием рубцовой деформацией тканей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Пациент 17 лет, ПМР 4 справа, состояние после множественных оперативных вмешательств, сморщенная почка справа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3757352"/>
            <a:ext cx="2927350" cy="2773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124700" y="3640975"/>
            <a:ext cx="2932113" cy="2889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0" y="3711505"/>
            <a:ext cx="3375381" cy="3021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79" y="3746142"/>
            <a:ext cx="2844886" cy="29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3" y="386216"/>
            <a:ext cx="9404723" cy="1400530"/>
          </a:xfrm>
        </p:spPr>
        <p:txBody>
          <a:bodyPr/>
          <a:lstStyle/>
          <a:p>
            <a:pPr algn="ctr"/>
            <a:r>
              <a:rPr lang="ru-RU" sz="3600" b="1" dirty="0" smtClean="0"/>
              <a:t>Этапы операции </a:t>
            </a:r>
            <a:r>
              <a:rPr lang="ru-RU" sz="3600" b="1" dirty="0" err="1" smtClean="0"/>
              <a:t>нефруретерэктомии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мобилизация мочеточника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88" y="2136409"/>
            <a:ext cx="6500554" cy="44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Этапы операции </a:t>
            </a:r>
            <a:r>
              <a:rPr lang="ru-RU" sz="3600" b="1" dirty="0" err="1" smtClean="0"/>
              <a:t>нефруретерэктомии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b="1" dirty="0" smtClean="0"/>
              <a:t>Обработка сосудистой ножки           Выделение нефункционирующей почки</a:t>
            </a:r>
            <a:endParaRPr lang="ru-RU" sz="1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1" y="1967448"/>
            <a:ext cx="4395787" cy="37901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69" y="2067201"/>
            <a:ext cx="4395788" cy="3790125"/>
          </a:xfrm>
        </p:spPr>
      </p:pic>
    </p:spTree>
    <p:extLst>
      <p:ext uri="{BB962C8B-B14F-4D97-AF65-F5344CB8AC3E}">
        <p14:creationId xmlns:p14="http://schemas.microsoft.com/office/powerpoint/2010/main" val="81028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Лапароскопическая</a:t>
            </a:r>
            <a:r>
              <a:rPr lang="ru-RU" sz="4000" b="1" dirty="0"/>
              <a:t> </a:t>
            </a:r>
            <a:r>
              <a:rPr lang="ru-RU" sz="4000" b="1" dirty="0" err="1" smtClean="0"/>
              <a:t>нефруретерэктомия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28058"/>
            <a:ext cx="3935279" cy="42976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2" y="2128058"/>
            <a:ext cx="4395788" cy="4297680"/>
          </a:xfrm>
        </p:spPr>
      </p:pic>
    </p:spTree>
    <p:extLst>
      <p:ext uri="{BB962C8B-B14F-4D97-AF65-F5344CB8AC3E}">
        <p14:creationId xmlns:p14="http://schemas.microsoft.com/office/powerpoint/2010/main" val="126967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697807"/>
          </a:xfrm>
        </p:spPr>
        <p:txBody>
          <a:bodyPr/>
          <a:lstStyle/>
          <a:p>
            <a:r>
              <a:rPr lang="ru-RU" sz="3600" b="1" dirty="0" err="1" smtClean="0"/>
              <a:t>Лапароскопическое</a:t>
            </a:r>
            <a:r>
              <a:rPr lang="ru-RU" sz="3600" b="1" dirty="0" smtClean="0"/>
              <a:t> удаление кисты диафрагмы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b="1" dirty="0" smtClean="0"/>
              <a:t>Киста диафрагмы – относительно редкое заболевание, которое в детской практике часто бывает случайной находкой. Малоинвазивная технология позволяет получить хороший косметический результат и уменьшить степень операционной травмы</a:t>
            </a:r>
            <a:br>
              <a:rPr lang="ru-RU" sz="18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3350029"/>
            <a:ext cx="4101377" cy="3410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07" y="3350028"/>
            <a:ext cx="4169948" cy="34109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21" y="3380475"/>
            <a:ext cx="3399906" cy="33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8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Синдром </a:t>
            </a:r>
            <a:r>
              <a:rPr lang="ru-RU" sz="2800" b="1" dirty="0" err="1" smtClean="0"/>
              <a:t>Ледда</a:t>
            </a:r>
            <a:r>
              <a:rPr lang="ru-RU" sz="2800" b="1" dirty="0" smtClean="0"/>
              <a:t>- одна из причин полной или частичной непроходимости периода новорожденности.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084" y="2052918"/>
            <a:ext cx="9276769" cy="4195481"/>
          </a:xfrm>
        </p:spPr>
        <p:txBody>
          <a:bodyPr/>
          <a:lstStyle/>
          <a:p>
            <a:r>
              <a:rPr lang="ru-RU" dirty="0" smtClean="0"/>
              <a:t>Синдром </a:t>
            </a:r>
            <a:r>
              <a:rPr lang="ru-RU" dirty="0" err="1" smtClean="0"/>
              <a:t>Ледда</a:t>
            </a:r>
            <a:r>
              <a:rPr lang="ru-RU" dirty="0" smtClean="0"/>
              <a:t> включает в себя три компонента: высокое расположение купола слепой кишки, </a:t>
            </a:r>
            <a:r>
              <a:rPr lang="ru-RU" dirty="0" err="1" smtClean="0"/>
              <a:t>гиперфиксакцию</a:t>
            </a:r>
            <a:r>
              <a:rPr lang="ru-RU" dirty="0" smtClean="0"/>
              <a:t> двенадцатиперстной кишки, отсутствие фиксации брыжейки тонкой кишки и как следствие заворот средней кишки, что приводит к гангрене практически всей тощей кишки, </a:t>
            </a:r>
            <a:r>
              <a:rPr lang="ru-RU" dirty="0" err="1" smtClean="0"/>
              <a:t>инвалидизации</a:t>
            </a:r>
            <a:r>
              <a:rPr lang="ru-RU" dirty="0" smtClean="0"/>
              <a:t> пациента и в большинстве случаев к летальному исходу.</a:t>
            </a:r>
          </a:p>
          <a:p>
            <a:r>
              <a:rPr lang="ru-RU" dirty="0" smtClean="0"/>
              <a:t>Очень важна ранняя диагностика порока!</a:t>
            </a:r>
          </a:p>
          <a:p>
            <a:r>
              <a:rPr lang="ru-RU" dirty="0" smtClean="0"/>
              <a:t>Оперирован ребенок в возрасте 11 суток, который поступил через 6 часов от моменты болезни. В данной ситуации важна слаженная работа отделений хирургии, интенсивной терапии, лучевой диагностики.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2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Синдром </a:t>
            </a:r>
            <a:r>
              <a:rPr lang="ru-RU" sz="2400" b="1" dirty="0" err="1" smtClean="0"/>
              <a:t>Ледда</a:t>
            </a:r>
            <a:r>
              <a:rPr lang="ru-RU" sz="2400" b="1" dirty="0" smtClean="0"/>
              <a:t>, рентгенологическая диагностика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343" y="1235826"/>
            <a:ext cx="4396338" cy="140346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Крупный газовый пузырь в желудке, снижение </a:t>
            </a:r>
            <a:r>
              <a:rPr lang="ru-RU" b="1" dirty="0" err="1" smtClean="0"/>
              <a:t>газонаполнения</a:t>
            </a:r>
            <a:r>
              <a:rPr lang="ru-RU" b="1" dirty="0" smtClean="0"/>
              <a:t> нижележащих отделов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42" y="2639291"/>
            <a:ext cx="3031393" cy="406076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670858"/>
            <a:ext cx="4396339" cy="810404"/>
          </a:xfrm>
        </p:spPr>
        <p:txBody>
          <a:bodyPr/>
          <a:lstStyle/>
          <a:p>
            <a:r>
              <a:rPr lang="ru-RU" b="1" dirty="0" smtClean="0"/>
              <a:t>Высокое расположение купола слепой кишки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" y="2675556"/>
            <a:ext cx="3225338" cy="3988235"/>
          </a:xfrm>
        </p:spPr>
      </p:pic>
    </p:spTree>
    <p:extLst>
      <p:ext uri="{BB962C8B-B14F-4D97-AF65-F5344CB8AC3E}">
        <p14:creationId xmlns:p14="http://schemas.microsoft.com/office/powerpoint/2010/main" val="3655776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206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  Внедрение новых технологий в отделении плановой хирургии ГУЗ ОДБ  </vt:lpstr>
      <vt:lpstr>Презентация PowerPoint</vt:lpstr>
      <vt:lpstr>Лапароскопическая нефруретерэктомия с использованием HARMONIС – генератора электрохирургического ультразвукового GEN-11   Данная технология позволяет эффективно провести резание и коагуляцию ткани, обеспечивая низкий риск кровопотери и повреждения ткани, что особенно важно у пациентов с наличием рубцовой деформацией тканей  Пациент 17 лет, ПМР 4 справа, состояние после множественных оперативных вмешательств, сморщенная почка справа </vt:lpstr>
      <vt:lpstr>Этапы операции нефруретерэктомии  мобилизация мочеточника</vt:lpstr>
      <vt:lpstr>Этапы операции нефруретерэктомии  Обработка сосудистой ножки           Выделение нефункционирующей почки</vt:lpstr>
      <vt:lpstr>Лапароскопическая нефруретерэктомия</vt:lpstr>
      <vt:lpstr>Лапароскопическое удаление кисты диафрагмы  Киста диафрагмы – относительно редкое заболевание, которое в детской практике часто бывает случайной находкой. Малоинвазивная технология позволяет получить хороший косметический результат и уменьшить степень операционной травмы  </vt:lpstr>
      <vt:lpstr>Синдром Ледда- одна из причин полной или частичной непроходимости периода новорожденности.</vt:lpstr>
      <vt:lpstr>Синдром Ледда, рентгенологическая диагностика  </vt:lpstr>
      <vt:lpstr>Синдром Ледда, УЗИ исследование</vt:lpstr>
      <vt:lpstr>Операция Ледда</vt:lpstr>
      <vt:lpstr>Операция Ледда, ранний послеоперационный результат</vt:lpstr>
      <vt:lpstr>Освоение новой лапароскопической стойки Впервые выполнена лапароскопическая пиелопластика при гидронефрозе ребенку раннего грудного возраста (4 месяца)  Данная малоинвазивная операция стала возможной благодаря приобретению нового оборудования и выполнению современной мультимодальной комбинированной анестезии  </vt:lpstr>
      <vt:lpstr>Лапароскопическая пиелопластика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новых технологий в отделении плановой хирургии ГУЗ ОДБ</dc:title>
  <dc:creator>Екатерина</dc:creator>
  <cp:lastModifiedBy>Екатерина</cp:lastModifiedBy>
  <cp:revision>12</cp:revision>
  <dcterms:created xsi:type="dcterms:W3CDTF">2020-09-22T17:16:43Z</dcterms:created>
  <dcterms:modified xsi:type="dcterms:W3CDTF">2020-09-22T19:18:26Z</dcterms:modified>
</cp:coreProperties>
</file>