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6" r:id="rId9"/>
    <p:sldId id="264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724298" y="496389"/>
            <a:ext cx="8943702" cy="3013574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Перспективы развития эндоскопической хирургии в отделении плановой хирургии ГУЗ «Областная детская больница»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4480" y="3602038"/>
            <a:ext cx="9113519" cy="262894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Е.В. Панарин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                                                   Липецк 2020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64264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2148191" y="1494971"/>
            <a:ext cx="8868152" cy="4862286"/>
          </a:xfrm>
        </p:spPr>
        <p:txBody>
          <a:bodyPr>
            <a:normAutofit/>
          </a:bodyPr>
          <a:lstStyle/>
          <a:p>
            <a:r>
              <a:rPr lang="ru-RU" sz="3200" dirty="0"/>
              <a:t>Малая </a:t>
            </a:r>
            <a:r>
              <a:rPr lang="ru-RU" sz="3200" dirty="0" err="1"/>
              <a:t>травматичность</a:t>
            </a:r>
            <a:endParaRPr lang="ru-RU" sz="3200" dirty="0"/>
          </a:p>
          <a:p>
            <a:r>
              <a:rPr lang="ru-RU" sz="3200" dirty="0"/>
              <a:t>Отсутствие контакта с брюшной полостью</a:t>
            </a:r>
          </a:p>
          <a:p>
            <a:r>
              <a:rPr lang="ru-RU" sz="3200" dirty="0"/>
              <a:t>Возможность </a:t>
            </a:r>
            <a:r>
              <a:rPr lang="ru-RU" sz="3200" dirty="0" err="1"/>
              <a:t>пиелопластики</a:t>
            </a:r>
            <a:r>
              <a:rPr lang="ru-RU" sz="3200" dirty="0"/>
              <a:t> при ротации почки</a:t>
            </a:r>
          </a:p>
          <a:p>
            <a:r>
              <a:rPr lang="ru-RU" sz="3200" dirty="0"/>
              <a:t>Иссечение кист почек расположенных по задней поверхности почки</a:t>
            </a:r>
          </a:p>
        </p:txBody>
      </p:sp>
    </p:spTree>
    <p:extLst>
      <p:ext uri="{BB962C8B-B14F-4D97-AF65-F5344CB8AC3E}">
        <p14:creationId xmlns:p14="http://schemas.microsoft.com/office/powerpoint/2010/main" val="413073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103" y="387262"/>
            <a:ext cx="9906000" cy="1180282"/>
          </a:xfrm>
        </p:spPr>
        <p:txBody>
          <a:bodyPr/>
          <a:lstStyle/>
          <a:p>
            <a:r>
              <a:rPr lang="ru-RU" dirty="0"/>
              <a:t>                     Актуальность темы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92777" y="1750423"/>
            <a:ext cx="10020388" cy="4297679"/>
          </a:xfrm>
        </p:spPr>
        <p:txBody>
          <a:bodyPr/>
          <a:lstStyle/>
          <a:p>
            <a:r>
              <a:rPr lang="ru-RU" dirty="0"/>
              <a:t>В настоящее время человечество стоит на пороге так называемого 6 </a:t>
            </a:r>
            <a:r>
              <a:rPr lang="ru-RU" dirty="0" err="1"/>
              <a:t>техноуклада</a:t>
            </a:r>
            <a:r>
              <a:rPr lang="ru-RU" dirty="0"/>
              <a:t>, ядром которого является , в том числе, бурное развитие новых медицинских технологий.</a:t>
            </a:r>
          </a:p>
          <a:p>
            <a:r>
              <a:rPr lang="ru-RU" dirty="0"/>
              <a:t>Развитие цифровых технологий, революционные инженерные решения позволили дать достойный ответ в плане технического оснащения медицины</a:t>
            </a:r>
          </a:p>
          <a:p>
            <a:r>
              <a:rPr lang="ru-RU" dirty="0"/>
              <a:t>Появление новейшего оборудования в умелых руках хирургов, преданных своему делу, дало потрясающие результаты</a:t>
            </a:r>
          </a:p>
          <a:p>
            <a:r>
              <a:rPr lang="ru-RU" dirty="0"/>
              <a:t>Спектр применяемых на практике малоинвазивных методик значительно расширился </a:t>
            </a:r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0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3589" y="483327"/>
            <a:ext cx="10093822" cy="914399"/>
          </a:xfrm>
        </p:spPr>
        <p:txBody>
          <a:bodyPr/>
          <a:lstStyle/>
          <a:p>
            <a:r>
              <a:rPr lang="ru-RU" dirty="0"/>
              <a:t>                         Цели и задачи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5028" y="1550533"/>
            <a:ext cx="9571307" cy="449757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Расширение спектра выполняемых на базе  отделения плановой хирургии малоинвазивных оперативных вмешательств  до уровня федерального центра</a:t>
            </a:r>
          </a:p>
          <a:p>
            <a:r>
              <a:rPr lang="ru-RU" dirty="0"/>
              <a:t>Внедрение новых методик по таким разделам как  детская урология, детская хирургия, хирургия новорожденных</a:t>
            </a:r>
          </a:p>
          <a:p>
            <a:r>
              <a:rPr lang="ru-RU" dirty="0"/>
              <a:t>Непрерывное обучение хирургов на ведущих отечественных и зарубежных  клинических базах </a:t>
            </a:r>
          </a:p>
          <a:p>
            <a:r>
              <a:rPr lang="ru-RU" dirty="0"/>
              <a:t>Проведение на нашей базе оперативных вмешательств  с участием приглашенных , более опытных коллег с последующим самостоятельным выполнением под руководством наставников</a:t>
            </a:r>
          </a:p>
          <a:p>
            <a:r>
              <a:rPr lang="ru-RU" dirty="0"/>
              <a:t>Расширение арсенала средств  инструментальной  диагностики,  хирургического инструментария ( </a:t>
            </a:r>
            <a:r>
              <a:rPr lang="ru-RU" dirty="0" err="1"/>
              <a:t>лапароскопические</a:t>
            </a:r>
            <a:r>
              <a:rPr lang="ru-RU" dirty="0"/>
              <a:t> инструменты диаметром 3.5 мм),  новейшей аппаратуры (лазер для лечения </a:t>
            </a:r>
            <a:r>
              <a:rPr lang="ru-RU" dirty="0" err="1"/>
              <a:t>мкб</a:t>
            </a:r>
            <a:r>
              <a:rPr lang="ru-RU" dirty="0"/>
              <a:t>, современный аппарат для </a:t>
            </a:r>
            <a:r>
              <a:rPr lang="ru-RU" dirty="0" err="1"/>
              <a:t>интраоперационного</a:t>
            </a:r>
            <a:r>
              <a:rPr lang="ru-RU" dirty="0"/>
              <a:t> гемостаза)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81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984068"/>
          </a:xfrm>
        </p:spPr>
        <p:txBody>
          <a:bodyPr/>
          <a:lstStyle/>
          <a:p>
            <a:r>
              <a:rPr lang="ru-RU" dirty="0"/>
              <a:t>Праздничное      событие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887" y="0"/>
            <a:ext cx="3831771" cy="681203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В сентябре 2020 года  произошло событие, значение которого трудно переоценить.</a:t>
            </a:r>
          </a:p>
          <a:p>
            <a:r>
              <a:rPr lang="ru-RU" dirty="0"/>
              <a:t>На вооружение детских хирургов был поставлен новейший, не имеющий аналогов, </a:t>
            </a:r>
            <a:r>
              <a:rPr lang="ru-RU" dirty="0" err="1"/>
              <a:t>эндовидеохирургический</a:t>
            </a:r>
            <a:r>
              <a:rPr lang="ru-RU" dirty="0"/>
              <a:t> комплекс фирмы </a:t>
            </a:r>
            <a:r>
              <a:rPr lang="en-US" dirty="0"/>
              <a:t>“Karl </a:t>
            </a:r>
            <a:r>
              <a:rPr lang="en-US" dirty="0" err="1"/>
              <a:t>Storz</a:t>
            </a:r>
            <a:r>
              <a:rPr lang="en-US" dirty="0"/>
              <a:t>”</a:t>
            </a:r>
            <a:r>
              <a:rPr lang="ru-RU" dirty="0"/>
              <a:t> являющейся, в свою очередь, мировым лидером по производству оборудования для малоинвазивной хирургии.</a:t>
            </a:r>
          </a:p>
        </p:txBody>
      </p:sp>
    </p:spTree>
    <p:extLst>
      <p:ext uri="{BB962C8B-B14F-4D97-AF65-F5344CB8AC3E}">
        <p14:creationId xmlns:p14="http://schemas.microsoft.com/office/powerpoint/2010/main" val="2792534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977" y="256631"/>
            <a:ext cx="9906000" cy="1611357"/>
          </a:xfrm>
        </p:spPr>
        <p:txBody>
          <a:bodyPr/>
          <a:lstStyle/>
          <a:p>
            <a:r>
              <a:rPr lang="ru-RU" dirty="0"/>
              <a:t>Перечень </a:t>
            </a:r>
            <a:r>
              <a:rPr lang="ru-RU" dirty="0" err="1"/>
              <a:t>лапароскопических</a:t>
            </a:r>
            <a:r>
              <a:rPr lang="ru-RU" dirty="0"/>
              <a:t> операций внедренных и успешно применяемых в нашем отделении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23406" y="1867989"/>
            <a:ext cx="9924005" cy="451974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2008 </a:t>
            </a:r>
            <a:r>
              <a:rPr lang="ru-RU" dirty="0" err="1"/>
              <a:t>лапароскопическая</a:t>
            </a:r>
            <a:r>
              <a:rPr lang="ru-RU" dirty="0"/>
              <a:t> перевязка вен при </a:t>
            </a:r>
            <a:r>
              <a:rPr lang="ru-RU" dirty="0" err="1"/>
              <a:t>варикоцеле</a:t>
            </a:r>
            <a:r>
              <a:rPr lang="ru-RU" dirty="0"/>
              <a:t> у детей ( </a:t>
            </a:r>
            <a:r>
              <a:rPr lang="ru-RU" dirty="0" err="1"/>
              <a:t>с.а</a:t>
            </a:r>
            <a:r>
              <a:rPr lang="ru-RU" dirty="0"/>
              <a:t>. </a:t>
            </a:r>
            <a:r>
              <a:rPr lang="ru-RU" dirty="0" err="1"/>
              <a:t>карпачев</a:t>
            </a:r>
            <a:r>
              <a:rPr lang="ru-RU" dirty="0"/>
              <a:t> )</a:t>
            </a:r>
          </a:p>
          <a:p>
            <a:r>
              <a:rPr lang="ru-RU" dirty="0"/>
              <a:t>2012 </a:t>
            </a:r>
            <a:r>
              <a:rPr lang="ru-RU" dirty="0" err="1"/>
              <a:t>лапароскопическая</a:t>
            </a:r>
            <a:r>
              <a:rPr lang="ru-RU" dirty="0"/>
              <a:t> </a:t>
            </a:r>
            <a:r>
              <a:rPr lang="ru-RU" dirty="0" err="1"/>
              <a:t>пилоромиотомия</a:t>
            </a:r>
            <a:r>
              <a:rPr lang="ru-RU" dirty="0"/>
              <a:t> при пилоростенозе (</a:t>
            </a:r>
            <a:r>
              <a:rPr lang="ru-RU" dirty="0" err="1"/>
              <a:t>с.м</a:t>
            </a:r>
            <a:r>
              <a:rPr lang="ru-RU" dirty="0"/>
              <a:t>. </a:t>
            </a:r>
            <a:r>
              <a:rPr lang="ru-RU" dirty="0" err="1"/>
              <a:t>раковский</a:t>
            </a:r>
            <a:r>
              <a:rPr lang="ru-RU" dirty="0"/>
              <a:t>)</a:t>
            </a:r>
          </a:p>
          <a:p>
            <a:r>
              <a:rPr lang="ru-RU" dirty="0"/>
              <a:t>2012 </a:t>
            </a:r>
            <a:r>
              <a:rPr lang="ru-RU" dirty="0" err="1"/>
              <a:t>лапароскопическая</a:t>
            </a:r>
            <a:r>
              <a:rPr lang="ru-RU" dirty="0"/>
              <a:t> </a:t>
            </a:r>
            <a:r>
              <a:rPr lang="ru-RU" dirty="0" err="1"/>
              <a:t>цистэктомия</a:t>
            </a:r>
            <a:r>
              <a:rPr lang="ru-RU" dirty="0"/>
              <a:t> при кистах почки (</a:t>
            </a:r>
            <a:r>
              <a:rPr lang="ru-RU" dirty="0" err="1"/>
              <a:t>с.м</a:t>
            </a:r>
            <a:r>
              <a:rPr lang="ru-RU" dirty="0"/>
              <a:t>. </a:t>
            </a:r>
            <a:r>
              <a:rPr lang="ru-RU" dirty="0" err="1"/>
              <a:t>раковский</a:t>
            </a:r>
            <a:r>
              <a:rPr lang="ru-RU" dirty="0"/>
              <a:t>)</a:t>
            </a:r>
          </a:p>
          <a:p>
            <a:r>
              <a:rPr lang="ru-RU" dirty="0"/>
              <a:t>2013 </a:t>
            </a:r>
            <a:r>
              <a:rPr lang="ru-RU" dirty="0" err="1"/>
              <a:t>Лапароскопическая</a:t>
            </a:r>
            <a:r>
              <a:rPr lang="ru-RU" dirty="0"/>
              <a:t> </a:t>
            </a:r>
            <a:r>
              <a:rPr lang="ru-RU" dirty="0" err="1"/>
              <a:t>герниорафия</a:t>
            </a:r>
            <a:r>
              <a:rPr lang="ru-RU" dirty="0"/>
              <a:t> (</a:t>
            </a:r>
            <a:r>
              <a:rPr lang="ru-RU" dirty="0" err="1"/>
              <a:t>е.в.панарин</a:t>
            </a:r>
            <a:r>
              <a:rPr lang="ru-RU" dirty="0"/>
              <a:t>)</a:t>
            </a:r>
          </a:p>
          <a:p>
            <a:r>
              <a:rPr lang="ru-RU" dirty="0"/>
              <a:t>2014 </a:t>
            </a:r>
            <a:r>
              <a:rPr lang="ru-RU" dirty="0" err="1"/>
              <a:t>лапароскопическая</a:t>
            </a:r>
            <a:r>
              <a:rPr lang="ru-RU" dirty="0"/>
              <a:t> </a:t>
            </a:r>
            <a:r>
              <a:rPr lang="ru-RU" dirty="0" err="1"/>
              <a:t>нефрэктомия</a:t>
            </a:r>
            <a:r>
              <a:rPr lang="ru-RU" dirty="0"/>
              <a:t> нефункционирующей почки (</a:t>
            </a:r>
            <a:r>
              <a:rPr lang="ru-RU" dirty="0" err="1"/>
              <a:t>е.в</a:t>
            </a:r>
            <a:r>
              <a:rPr lang="ru-RU" dirty="0"/>
              <a:t> </a:t>
            </a:r>
            <a:r>
              <a:rPr lang="ru-RU" dirty="0" err="1"/>
              <a:t>панарин</a:t>
            </a:r>
            <a:r>
              <a:rPr lang="ru-RU" dirty="0"/>
              <a:t>)</a:t>
            </a:r>
          </a:p>
          <a:p>
            <a:r>
              <a:rPr lang="ru-RU" dirty="0"/>
              <a:t>2016 </a:t>
            </a:r>
            <a:r>
              <a:rPr lang="ru-RU" dirty="0" err="1"/>
              <a:t>лапароскопическая</a:t>
            </a:r>
            <a:r>
              <a:rPr lang="ru-RU" dirty="0"/>
              <a:t> </a:t>
            </a:r>
            <a:r>
              <a:rPr lang="ru-RU" dirty="0" err="1"/>
              <a:t>пиелопластика</a:t>
            </a:r>
            <a:r>
              <a:rPr lang="ru-RU" dirty="0"/>
              <a:t> при гидронефрозе (</a:t>
            </a:r>
            <a:r>
              <a:rPr lang="ru-RU" dirty="0" err="1"/>
              <a:t>е.в.панарин</a:t>
            </a:r>
            <a:r>
              <a:rPr lang="ru-RU" dirty="0"/>
              <a:t>, </a:t>
            </a:r>
            <a:r>
              <a:rPr lang="ru-RU" dirty="0" err="1"/>
              <a:t>с.м</a:t>
            </a:r>
            <a:r>
              <a:rPr lang="ru-RU" dirty="0"/>
              <a:t>. </a:t>
            </a:r>
            <a:r>
              <a:rPr lang="ru-RU" dirty="0" err="1"/>
              <a:t>раковский</a:t>
            </a:r>
            <a:r>
              <a:rPr lang="ru-RU" dirty="0"/>
              <a:t>)</a:t>
            </a:r>
          </a:p>
          <a:p>
            <a:r>
              <a:rPr lang="ru-RU" dirty="0"/>
              <a:t>2019 внедрение технологии </a:t>
            </a:r>
            <a:r>
              <a:rPr lang="en-US" dirty="0" err="1"/>
              <a:t>pirs</a:t>
            </a:r>
            <a:r>
              <a:rPr lang="en-US" dirty="0"/>
              <a:t> </a:t>
            </a:r>
            <a:r>
              <a:rPr lang="ru-RU" dirty="0"/>
              <a:t>при грыжах у детей (</a:t>
            </a:r>
            <a:r>
              <a:rPr lang="ru-RU" dirty="0" err="1"/>
              <a:t>н.с</a:t>
            </a:r>
            <a:r>
              <a:rPr lang="ru-RU" dirty="0"/>
              <a:t>. Князев)</a:t>
            </a:r>
          </a:p>
          <a:p>
            <a:r>
              <a:rPr lang="ru-RU" dirty="0"/>
              <a:t>2019 лапароскопическое удаление кисты диафрагмы с ушиванием последней (</a:t>
            </a:r>
            <a:r>
              <a:rPr lang="ru-RU" dirty="0" err="1"/>
              <a:t>е.в.панарин</a:t>
            </a:r>
            <a:r>
              <a:rPr lang="ru-RU" dirty="0"/>
              <a:t>, </a:t>
            </a:r>
            <a:r>
              <a:rPr lang="ru-RU" dirty="0" err="1"/>
              <a:t>с.м</a:t>
            </a:r>
            <a:r>
              <a:rPr lang="ru-RU" dirty="0"/>
              <a:t>. </a:t>
            </a:r>
            <a:r>
              <a:rPr lang="ru-RU" dirty="0" err="1"/>
              <a:t>раковский</a:t>
            </a:r>
            <a:r>
              <a:rPr lang="ru-RU" dirty="0"/>
              <a:t>)</a:t>
            </a:r>
          </a:p>
          <a:p>
            <a:r>
              <a:rPr lang="ru-RU" dirty="0"/>
              <a:t>2020 лапароскопическое удаление кисты надпочечника (</a:t>
            </a:r>
            <a:r>
              <a:rPr lang="ru-RU" dirty="0" err="1"/>
              <a:t>е.в</a:t>
            </a:r>
            <a:r>
              <a:rPr lang="ru-RU" dirty="0"/>
              <a:t>. Панарин, </a:t>
            </a:r>
            <a:r>
              <a:rPr lang="ru-RU" dirty="0" err="1"/>
              <a:t>с.м</a:t>
            </a:r>
            <a:r>
              <a:rPr lang="ru-RU" dirty="0"/>
              <a:t>. </a:t>
            </a:r>
            <a:r>
              <a:rPr lang="ru-RU" dirty="0" err="1"/>
              <a:t>раковский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139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1" y="339634"/>
            <a:ext cx="9906000" cy="1345475"/>
          </a:xfrm>
        </p:spPr>
        <p:txBody>
          <a:bodyPr>
            <a:normAutofit/>
          </a:bodyPr>
          <a:lstStyle/>
          <a:p>
            <a:r>
              <a:rPr lang="ru-RU" dirty="0"/>
              <a:t>Перечень новых современных операций подлежащих скорейшему внедрению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1411" y="1920240"/>
            <a:ext cx="9906000" cy="3878898"/>
          </a:xfrm>
        </p:spPr>
        <p:txBody>
          <a:bodyPr/>
          <a:lstStyle/>
          <a:p>
            <a:r>
              <a:rPr lang="ru-RU" dirty="0" err="1"/>
              <a:t>Лапароскопическая</a:t>
            </a:r>
            <a:r>
              <a:rPr lang="ru-RU" dirty="0"/>
              <a:t> </a:t>
            </a:r>
            <a:r>
              <a:rPr lang="ru-RU" dirty="0" err="1"/>
              <a:t>цистонеоимплантация</a:t>
            </a:r>
            <a:r>
              <a:rPr lang="ru-RU" dirty="0"/>
              <a:t> мочеточников у детей при </a:t>
            </a:r>
            <a:r>
              <a:rPr lang="ru-RU" dirty="0" err="1"/>
              <a:t>пмр</a:t>
            </a:r>
            <a:r>
              <a:rPr lang="ru-RU" dirty="0"/>
              <a:t>, </a:t>
            </a:r>
            <a:r>
              <a:rPr lang="ru-RU" dirty="0" err="1"/>
              <a:t>мегауретере</a:t>
            </a:r>
            <a:r>
              <a:rPr lang="ru-RU" dirty="0"/>
              <a:t>, эктопии мочеточников</a:t>
            </a:r>
          </a:p>
          <a:p>
            <a:r>
              <a:rPr lang="ru-RU" dirty="0" err="1"/>
              <a:t>Пневмовезикоскопическая</a:t>
            </a:r>
            <a:r>
              <a:rPr lang="ru-RU" dirty="0"/>
              <a:t> </a:t>
            </a:r>
            <a:r>
              <a:rPr lang="ru-RU" dirty="0" err="1"/>
              <a:t>неоимплантация</a:t>
            </a:r>
            <a:r>
              <a:rPr lang="ru-RU" dirty="0"/>
              <a:t> мочеточников</a:t>
            </a:r>
          </a:p>
          <a:p>
            <a:r>
              <a:rPr lang="ru-RU" dirty="0"/>
              <a:t>Освоение </a:t>
            </a:r>
            <a:r>
              <a:rPr lang="ru-RU" dirty="0" err="1"/>
              <a:t>ретроперитонеоскопического</a:t>
            </a:r>
            <a:r>
              <a:rPr lang="ru-RU" dirty="0"/>
              <a:t> доступа к почке</a:t>
            </a:r>
          </a:p>
          <a:p>
            <a:r>
              <a:rPr lang="ru-RU" dirty="0" err="1"/>
              <a:t>Фундопликация</a:t>
            </a:r>
            <a:r>
              <a:rPr lang="ru-RU" dirty="0"/>
              <a:t> по </a:t>
            </a:r>
            <a:r>
              <a:rPr lang="ru-RU" dirty="0" err="1"/>
              <a:t>ниссену</a:t>
            </a:r>
            <a:endParaRPr lang="ru-RU" dirty="0"/>
          </a:p>
          <a:p>
            <a:r>
              <a:rPr lang="ru-RU" dirty="0"/>
              <a:t>Выполнение кишечного анастомоза лапароскопическим путем</a:t>
            </a:r>
          </a:p>
          <a:p>
            <a:r>
              <a:rPr lang="ru-RU" dirty="0"/>
              <a:t>Контактная лазерная </a:t>
            </a:r>
            <a:r>
              <a:rPr lang="ru-RU" dirty="0" err="1"/>
              <a:t>литотрипсия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805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1161219" y="870628"/>
            <a:ext cx="10435695" cy="5080228"/>
          </a:xfrm>
        </p:spPr>
        <p:txBody>
          <a:bodyPr>
            <a:normAutofit/>
          </a:bodyPr>
          <a:lstStyle/>
          <a:p>
            <a:r>
              <a:rPr lang="ru-RU" sz="3600" dirty="0"/>
              <a:t>Проведение оперативного вмешательства под большим увеличением</a:t>
            </a:r>
          </a:p>
          <a:p>
            <a:r>
              <a:rPr lang="ru-RU" sz="3600" dirty="0"/>
              <a:t>Меньшая операционная травма</a:t>
            </a:r>
          </a:p>
          <a:p>
            <a:r>
              <a:rPr lang="ru-RU" sz="3600" dirty="0"/>
              <a:t>Короткие сроки реабилитации</a:t>
            </a:r>
          </a:p>
          <a:p>
            <a:r>
              <a:rPr lang="ru-RU" sz="3600" dirty="0"/>
              <a:t>Отличные отдаленные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4132920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6263" y="397144"/>
            <a:ext cx="7994468" cy="724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480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05" y="2162629"/>
            <a:ext cx="9768038" cy="1204685"/>
          </a:xfrm>
        </p:spPr>
        <p:txBody>
          <a:bodyPr/>
          <a:lstStyle/>
          <a:p>
            <a:r>
              <a:rPr lang="ru-RU" dirty="0" err="1"/>
              <a:t>Ретроперитонеоскопический</a:t>
            </a:r>
            <a:r>
              <a:rPr lang="ru-RU" dirty="0"/>
              <a:t> доступ к почке</a:t>
            </a:r>
          </a:p>
        </p:txBody>
      </p:sp>
    </p:spTree>
    <p:extLst>
      <p:ext uri="{BB962C8B-B14F-4D97-AF65-F5344CB8AC3E}">
        <p14:creationId xmlns:p14="http://schemas.microsoft.com/office/powerpoint/2010/main" val="1082185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134</TotalTime>
  <Words>420</Words>
  <Application>Microsoft Office PowerPoint</Application>
  <PresentationFormat>Широкоэкранный</PresentationFormat>
  <Paragraphs>49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Tw Cen MT</vt:lpstr>
      <vt:lpstr>Контур</vt:lpstr>
      <vt:lpstr>Перспективы развития эндоскопической хирургии в отделении плановой хирургии ГУЗ «Областная детская больница»</vt:lpstr>
      <vt:lpstr>                     Актуальность темы</vt:lpstr>
      <vt:lpstr>                         Цели и задачи</vt:lpstr>
      <vt:lpstr>Праздничное      событие</vt:lpstr>
      <vt:lpstr>Перечень лапароскопических операций внедренных и успешно применяемых в нашем отделении</vt:lpstr>
      <vt:lpstr>Перечень новых современных операций подлежащих скорейшему внедрению</vt:lpstr>
      <vt:lpstr>Презентация PowerPoint</vt:lpstr>
      <vt:lpstr>Презентация PowerPoint</vt:lpstr>
      <vt:lpstr>Ретроперитонеоскопический доступ к почке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Перспективы развития эндоскопической хирургии в отделении плановой хирургии ГУЗ «Областная детская больница»</dc:title>
  <dc:creator>User</dc:creator>
  <cp:lastModifiedBy>KMirzaeva</cp:lastModifiedBy>
  <cp:revision>19</cp:revision>
  <dcterms:created xsi:type="dcterms:W3CDTF">2020-10-02T02:03:15Z</dcterms:created>
  <dcterms:modified xsi:type="dcterms:W3CDTF">2020-10-06T06:23:24Z</dcterms:modified>
</cp:coreProperties>
</file>