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7" r:id="rId8"/>
    <p:sldId id="268" r:id="rId9"/>
    <p:sldId id="260" r:id="rId10"/>
    <p:sldId id="263" r:id="rId11"/>
    <p:sldId id="269" r:id="rId12"/>
    <p:sldId id="261" r:id="rId13"/>
    <p:sldId id="270" r:id="rId14"/>
    <p:sldId id="262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0774-71B1-48BB-A5BE-2E2BD0B73CBB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BCAA-747D-4A42-ABB5-C19746B3D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484E-CF26-406C-B395-9EB666D8B176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DEE-3A1E-4F1B-82F4-63C3227B5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1BD2-ADB7-489E-9242-80E01DE0E6A0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56BC-589E-4BC9-BA99-611F1F750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0249-F4BA-4FFA-A292-8C20017FAC6F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BE5D-8687-4509-A59C-F6F9C2E15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0D6B-D1BE-4121-9B1B-0B9FC7DC268A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FB20-D7FE-4FB5-A06C-70A9EB1DE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8803-840B-4EF9-AEF2-6C38F91153C7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9924-0835-4E7A-BD08-B76CEB3FA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DF38-CDA8-4A2E-8426-74469A30C0D7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83CB-8043-417D-B292-E4DD643CC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CD17-7F21-48C0-B404-A74D0CB4DDA6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1060-BEB8-4744-B9A9-355F37230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994B-60A2-40FE-B321-0C7422D059D5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367E-9028-4092-8BA0-11CB037EC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1B5B-D4A9-4EEB-960F-587328E63216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0B99-0A33-43DC-A21C-A5030A2C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7EFE-0352-426B-A51B-693AA5F36D49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1E24-B7BB-41C7-921F-DD17ECF27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1CC228-AC65-41BD-B86E-A4536251D4A3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17400-7ECE-4006-81F3-DBDC3867F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детского здравоохранения в Липецкой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850" y="4292600"/>
            <a:ext cx="6791325" cy="21304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Великодченко Анжела Асефовна,   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  зам. главного врача по поликлинике ГУЗ «ОДБ», главный внештатный специалист педиатр УЗО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" y="2888088"/>
            <a:ext cx="4895850" cy="3534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1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238437"/>
              </p:ext>
            </p:extLst>
          </p:nvPr>
        </p:nvGraphicFramePr>
        <p:xfrm>
          <a:off x="334963" y="679450"/>
          <a:ext cx="11685587" cy="5704633"/>
        </p:xfrm>
        <a:graphic>
          <a:graphicData uri="http://schemas.openxmlformats.org/drawingml/2006/table">
            <a:tbl>
              <a:tblPr/>
              <a:tblGrid>
                <a:gridCol w="11685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0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 и ортопедия</a:t>
                      </a:r>
                    </a:p>
                  </a:txBody>
                  <a:tcPr marL="47259" marR="472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78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освоены эндоскопические методики выполнения операций на суставах при повреждениях связок надколенника с использованием </a:t>
                      </a:r>
                      <a:r>
                        <a:rPr kumimoji="0" lang="ru-RU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артроскопа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преимуществом которых является минимизация возможных случаев осложнений;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освоена методика остеосинтеза крупных трубчатых костей при аномалиях развития;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59" marR="472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Нейрохирургия</a:t>
                      </a:r>
                    </a:p>
                  </a:txBody>
                  <a:tcPr marL="47259" marR="472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30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операция селективной дорзальной </a:t>
                      </a:r>
                      <a:r>
                        <a:rPr kumimoji="0" lang="ru-RU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ризотомии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пациентам с церебральным спастическими параличами, которая способствует уменьшению </a:t>
                      </a:r>
                      <a:r>
                        <a:rPr kumimoji="0" lang="ru-RU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спастичности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снижению числа  ортопедических вмешательств в дальнейшем;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59" marR="472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2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309074"/>
              </p:ext>
            </p:extLst>
          </p:nvPr>
        </p:nvGraphicFramePr>
        <p:xfrm>
          <a:off x="390293" y="490653"/>
          <a:ext cx="11418848" cy="597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848">
                  <a:extLst>
                    <a:ext uri="{9D8B030D-6E8A-4147-A177-3AD203B41FA5}">
                      <a16:colId xmlns:a16="http://schemas.microsoft.com/office/drawing/2014/main" xmlns="" val="3318651570"/>
                    </a:ext>
                  </a:extLst>
                </a:gridCol>
              </a:tblGrid>
              <a:tr h="75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Оториноларингология</a:t>
                      </a:r>
                    </a:p>
                  </a:txBody>
                  <a:tcPr marL="47259" marR="4725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123162"/>
                  </a:ext>
                </a:extLst>
              </a:tr>
              <a:tr h="52208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 спектр оперативных вмешательств под общим обезболиванием с использованием оптического увеличения и эндоскопической техники, в частности в </a:t>
                      </a:r>
                      <a:r>
                        <a:rPr kumimoji="0" lang="ru-RU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сурдологии</a:t>
                      </a: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-методика </a:t>
                      </a:r>
                      <a:r>
                        <a:rPr kumimoji="0" lang="ru-RU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шейверной</a:t>
                      </a: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аденотонзилэктомии</a:t>
                      </a: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kumimoji="0" lang="ru-RU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эндовидеоподдержкой</a:t>
                      </a: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имеет высокую востребованность не только в нашей области, но и среди пациентов из других регионов, что способствует развитию программы медицинского туризма;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59" marR="4725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737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8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38200" y="211138"/>
            <a:ext cx="10515600" cy="53657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Педиатрическая  служба</a:t>
            </a:r>
            <a:endParaRPr lang="ru-RU" sz="28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2763" y="747713"/>
          <a:ext cx="11174412" cy="5608638"/>
        </p:xfrm>
        <a:graphic>
          <a:graphicData uri="http://schemas.openxmlformats.org/drawingml/2006/table">
            <a:tbl>
              <a:tblPr/>
              <a:tblGrid>
                <a:gridCol w="1117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08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кардиоревматологии внедрена методика генно – инженерной биологической терапии тяжелого, ранее считавшегося некурабельным, аутоиммунного системного ювенильного артрита;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 эндокринологии впервые начато применение пролонгированных инсулинов с продолжительностью   действия до 48 часов, что особенно актуально для лечения детей первых лет жизни.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начата установка сенсоров для круглосуточного мониторирования уровня глюкозы у больных с сахарным диабетом, в том числе и со звуковым сигналом в случае угрозы гипогликемии.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впервые начата установка помп для введения инсулина круглосуточным мониторированием уровня глюкозы.                                                                                                               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981200" y="203201"/>
            <a:ext cx="8229600" cy="74613"/>
          </a:xfrm>
        </p:spPr>
        <p:txBody>
          <a:bodyPr/>
          <a:lstStyle/>
          <a:p>
            <a:pPr eaLnBrk="1" hangingPunct="1">
              <a:defRPr/>
            </a:pPr>
            <a:endParaRPr lang="ru-RU" altLang="ru-RU" sz="400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629" y="501804"/>
            <a:ext cx="11519210" cy="612759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/>
              <a:t>  </a:t>
            </a:r>
            <a:r>
              <a:rPr lang="ru-RU" altLang="ru-RU" dirty="0" smtClean="0"/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«Люди – вот высшая ценность России. Пришло время, когда надо беречь каждого человека. Уже нет тех глубинок, откуда неисчерпаемым людским потоком заполнялись все щели и выбоины нашего государства. Или мы построим новую демографическую политику, или уйдём навсегда из мировой истории. Иного уже не дано».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51" y="2765502"/>
            <a:ext cx="5519853" cy="34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088"/>
            <a:ext cx="10515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38200" y="319088"/>
            <a:ext cx="10515600" cy="5857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80" y="1126273"/>
            <a:ext cx="9210908" cy="55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5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90" y="680224"/>
            <a:ext cx="11117766" cy="574287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 модель взаимодействия  между медицинскими организациями области  в соответствии с трехуровневой системой оказания медицинской помощи: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маршрутизации пациентов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педиатрической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патологией,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новорождённых и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недоношенных,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хирургической патологией.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06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913"/>
            <a:ext cx="10666413" cy="1304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младенческой смертности в Липецкой области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1000 родившихся живыми)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730751"/>
        </p:xfrm>
        <a:graphic>
          <a:graphicData uri="http://schemas.openxmlformats.org/drawingml/2006/table">
            <a:tbl>
              <a:tblPr/>
              <a:tblGrid>
                <a:gridCol w="3309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7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9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2018 г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2017 г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2016 г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МС по Липецкой области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63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 от врожденных пороков развития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7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 от патологии перинатального периода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063"/>
            <a:ext cx="5073805" cy="49399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805" y="1037063"/>
            <a:ext cx="6824546" cy="5139900"/>
          </a:xfrm>
        </p:spPr>
        <p:txBody>
          <a:bodyPr/>
          <a:lstStyle/>
          <a:p>
            <a:r>
              <a:rPr lang="ru-RU" sz="2400" dirty="0"/>
              <a:t>Б</a:t>
            </a:r>
            <a:r>
              <a:rPr lang="ru-RU" sz="2400" dirty="0" smtClean="0"/>
              <a:t>ыл </a:t>
            </a:r>
            <a:r>
              <a:rPr lang="ru-RU" sz="2400" dirty="0"/>
              <a:t>введен в строй областной перинатальный центр;</a:t>
            </a:r>
          </a:p>
          <a:p>
            <a:r>
              <a:rPr lang="ru-RU" sz="2400" dirty="0" smtClean="0"/>
              <a:t>организована </a:t>
            </a:r>
            <a:r>
              <a:rPr lang="ru-RU" sz="2400" dirty="0"/>
              <a:t>работа службы родовспоможения в условиях новой, одноэтапной модели оказания помощи беременным из группы риска по преждевременным </a:t>
            </a:r>
            <a:r>
              <a:rPr lang="ru-RU" sz="2400" dirty="0" smtClean="0"/>
              <a:t>родам; </a:t>
            </a:r>
          </a:p>
          <a:p>
            <a:pPr algn="just"/>
            <a:r>
              <a:rPr lang="ru-RU" dirty="0"/>
              <a:t> </a:t>
            </a:r>
            <a:r>
              <a:rPr lang="ru-RU" sz="2400" dirty="0" smtClean="0"/>
              <a:t>новорожденным</a:t>
            </a:r>
            <a:r>
              <a:rPr lang="ru-RU" sz="2400" dirty="0"/>
              <a:t>, рожденным от женщин из группы риска, оказывается  помощь, как  на базе областного перинатального центра, так и в областной детской больнице, где они получают  узкоспециализированные виды помощи</a:t>
            </a:r>
            <a:r>
              <a:rPr lang="ru-RU" sz="2400" dirty="0" smtClean="0"/>
              <a:t>,   </a:t>
            </a:r>
            <a:r>
              <a:rPr lang="ru-RU" sz="2400" dirty="0"/>
              <a:t>сложные  хирургические вмешательства, в том числе </a:t>
            </a:r>
            <a:r>
              <a:rPr lang="ru-RU" sz="2400" dirty="0" smtClean="0"/>
              <a:t>высокотехнологичные.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44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9211" y="312738"/>
            <a:ext cx="8831766" cy="1538364"/>
          </a:xfrm>
        </p:spPr>
        <p:txBody>
          <a:bodyPr/>
          <a:lstStyle/>
          <a:p>
            <a:pPr algn="ctr" eaLnBrk="1" hangingPunct="1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Анализ выездов консультативно – реанимационной бригады ГУЗ «Областная детская больница»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66634"/>
              </p:ext>
            </p:extLst>
          </p:nvPr>
        </p:nvGraphicFramePr>
        <p:xfrm>
          <a:off x="211874" y="2085277"/>
          <a:ext cx="11679044" cy="4597277"/>
        </p:xfrm>
        <a:graphic>
          <a:graphicData uri="http://schemas.openxmlformats.org/drawingml/2006/table">
            <a:tbl>
              <a:tblPr/>
              <a:tblGrid>
                <a:gridCol w="2434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6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8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986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736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2018г.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 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выездов, из них: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выездов к детям до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15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выездов в р/дома, включая повторные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67,5% от выездов к детям до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56,0% от выездов к детям до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72,1% от выездов к детям 1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27" y="89210"/>
            <a:ext cx="3415991" cy="19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34536" y="365125"/>
            <a:ext cx="7794703" cy="170900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выездной поликлиники «Здоровье»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ГУЗ «Областная детская больница»</a:t>
            </a:r>
          </a:p>
        </p:txBody>
      </p:sp>
      <p:graphicFrame>
        <p:nvGraphicFramePr>
          <p:cNvPr id="16419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411904"/>
              </p:ext>
            </p:extLst>
          </p:nvPr>
        </p:nvGraphicFramePr>
        <p:xfrm>
          <a:off x="334536" y="2305280"/>
          <a:ext cx="11351942" cy="4012852"/>
        </p:xfrm>
        <a:graphic>
          <a:graphicData uri="http://schemas.openxmlformats.org/drawingml/2006/table">
            <a:tbl>
              <a:tblPr/>
              <a:tblGrid>
                <a:gridCol w="6279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9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3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выездов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Участвовало специалистов в выездах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к врачам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в среднем на 1 выезд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0"/>
            <a:ext cx="3557239" cy="230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39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478" y="669074"/>
            <a:ext cx="11097322" cy="607741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                       </a:t>
            </a:r>
            <a:r>
              <a:rPr lang="ru-RU" sz="2400" b="1" dirty="0" smtClean="0"/>
              <a:t>Специалистами </a:t>
            </a:r>
            <a:r>
              <a:rPr lang="ru-RU" sz="2400" b="1" dirty="0"/>
              <a:t>областной детской больницы проведено:</a:t>
            </a:r>
          </a:p>
          <a:p>
            <a:pPr algn="just"/>
            <a:r>
              <a:rPr lang="ru-RU" sz="2400" dirty="0" smtClean="0"/>
              <a:t>Более 30 </a:t>
            </a:r>
            <a:r>
              <a:rPr lang="ru-RU" sz="2400" dirty="0"/>
              <a:t>заочных консультации больных из медицинских организаций Липецкой области, около 80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заочных </a:t>
            </a:r>
            <a:r>
              <a:rPr lang="ru-RU" sz="2400" dirty="0"/>
              <a:t>консультаций наших больных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специалистами </a:t>
            </a:r>
            <a:r>
              <a:rPr lang="ru-RU" sz="2400" dirty="0"/>
              <a:t>федеральных центров;</a:t>
            </a:r>
          </a:p>
          <a:p>
            <a:pPr algn="just"/>
            <a:r>
              <a:rPr lang="ru-RU" sz="2400" dirty="0" smtClean="0"/>
              <a:t>также </a:t>
            </a:r>
            <a:r>
              <a:rPr lang="ru-RU" sz="2400" dirty="0"/>
              <a:t>проводятся телемедицинские очные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консультации </a:t>
            </a:r>
            <a:r>
              <a:rPr lang="ru-RU" sz="2400" dirty="0"/>
              <a:t>пациентов из детских </a:t>
            </a:r>
            <a:r>
              <a:rPr lang="ru-RU" sz="2400" dirty="0" smtClean="0"/>
              <a:t>отделений МО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области специалистами областной детской больницы и </a:t>
            </a:r>
            <a:r>
              <a:rPr lang="ru-RU" sz="2400" dirty="0" smtClean="0"/>
              <a:t>   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очных </a:t>
            </a:r>
            <a:r>
              <a:rPr lang="ru-RU" sz="2400" dirty="0"/>
              <a:t>консультаций специалистами федеральных центров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больных</a:t>
            </a:r>
            <a:r>
              <a:rPr lang="ru-RU" sz="2400" dirty="0"/>
              <a:t>, находящихся на лечении в </a:t>
            </a:r>
            <a:r>
              <a:rPr lang="ru-RU" sz="2400" dirty="0" smtClean="0"/>
              <a:t>ОДБ; </a:t>
            </a:r>
            <a:endParaRPr lang="ru-RU" sz="2400" dirty="0"/>
          </a:p>
          <a:p>
            <a:pPr algn="just">
              <a:lnSpc>
                <a:spcPct val="100000"/>
              </a:lnSpc>
            </a:pPr>
            <a:r>
              <a:rPr lang="ru-RU" sz="2400" dirty="0" smtClean="0"/>
              <a:t> внедрена </a:t>
            </a:r>
            <a:r>
              <a:rPr lang="ru-RU" sz="2400" dirty="0"/>
              <a:t>новая форма информационно – разъяснительной работы с </a:t>
            </a:r>
            <a:endParaRPr lang="ru-RU" sz="2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родителями </a:t>
            </a:r>
            <a:r>
              <a:rPr lang="ru-RU" sz="2400" dirty="0"/>
              <a:t>детей, имеющих хронические заболевания – ежемесячное </a:t>
            </a:r>
            <a:endParaRPr lang="ru-RU" sz="2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дистанционное </a:t>
            </a:r>
            <a:r>
              <a:rPr lang="ru-RU" sz="2400" dirty="0"/>
              <a:t>обучение путем проведения видеоконференций. </a:t>
            </a:r>
          </a:p>
        </p:txBody>
      </p:sp>
      <p:pic>
        <p:nvPicPr>
          <p:cNvPr id="4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10" y="1477538"/>
            <a:ext cx="3873190" cy="22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083" y="591015"/>
            <a:ext cx="11441151" cy="55859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В течение года кардиологами и ревматологами организованы и проведены выездные консультации ведущих специалистов федеральных центров: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ФГБУ НИИ Ревматологии им. </a:t>
            </a:r>
            <a:r>
              <a:rPr lang="ru-RU" sz="2400" dirty="0" err="1"/>
              <a:t>В.Н.Насоновой</a:t>
            </a:r>
            <a:r>
              <a:rPr lang="ru-RU" sz="2400" dirty="0"/>
              <a:t> с целью отбора детей ревматологического профиля для проведения </a:t>
            </a:r>
            <a:r>
              <a:rPr lang="ru-RU" sz="2400" dirty="0" err="1"/>
              <a:t>генно</a:t>
            </a:r>
            <a:r>
              <a:rPr lang="ru-RU" sz="2400" dirty="0"/>
              <a:t> – инженерной терапии, осмотрено 11 пациентов;</a:t>
            </a:r>
          </a:p>
          <a:p>
            <a:r>
              <a:rPr lang="ru-RU" sz="2400" dirty="0" smtClean="0"/>
              <a:t>выездная </a:t>
            </a:r>
            <a:r>
              <a:rPr lang="ru-RU" sz="2400" dirty="0"/>
              <a:t>консультация профессора ФГБУ   Научного центра трансплантологии и искусственных органов им. В.И. Шумакова, совместно с кардиологом НМИЦ ТИО –осмотрено 120 пациентов, 16 из них отобраны на оперативное лечение;</a:t>
            </a:r>
          </a:p>
          <a:p>
            <a:r>
              <a:rPr lang="ru-RU" sz="2400" dirty="0" smtClean="0"/>
              <a:t>выездная </a:t>
            </a:r>
            <a:r>
              <a:rPr lang="ru-RU" sz="2400" dirty="0"/>
              <a:t>консультация специалистов кардиохирургов ФГБУ ССХ г. Пенза, осмотрено 67 детей, из них 19 направлены на оперативное лечение в центр.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Проведено </a:t>
            </a:r>
            <a:r>
              <a:rPr lang="ru-RU" sz="2400" dirty="0"/>
              <a:t>на базе больницы 5 мастер – классов специалистами ведущих медицинских учреждений и федеральных центров по нейрохирургии, общей хирургии, урологии, анестезиологии и </a:t>
            </a:r>
            <a:r>
              <a:rPr lang="ru-RU" sz="2400" dirty="0" smtClean="0"/>
              <a:t>реанимации.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2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1512" y="177799"/>
            <a:ext cx="8296506" cy="1104591"/>
          </a:xfrm>
        </p:spPr>
        <p:txBody>
          <a:bodyPr/>
          <a:lstStyle/>
          <a:p>
            <a:pPr algn="ctr" eaLnBrk="1" hangingPunct="1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Внедрение новых методик в работу ГУЗ «ОДБ»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Хирургическая служба.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905662"/>
              </p:ext>
            </p:extLst>
          </p:nvPr>
        </p:nvGraphicFramePr>
        <p:xfrm>
          <a:off x="657225" y="1393901"/>
          <a:ext cx="11241088" cy="5307981"/>
        </p:xfrm>
        <a:graphic>
          <a:graphicData uri="http://schemas.openxmlformats.org/drawingml/2006/table">
            <a:tbl>
              <a:tblPr/>
              <a:tblGrid>
                <a:gridCol w="11241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9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Урология</a:t>
                      </a:r>
                    </a:p>
                  </a:txBody>
                  <a:tcPr marL="47259" marR="472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88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реконструктивно – пластической урологии   новые методики хирургического лечения проксимальных форм гипоспадий у детей;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внедрена одна из самых результативных методика оперативного лечения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варикоцеле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выполненная с использованием   операционного микроскопа, конечным результатом которой является профилактика бесплодия;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внедрена методика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видеоассистированной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герниопластики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 паховых грыжах с использованием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эпидуральной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иглы, достоинством методики является меньшая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травматичность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короткое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интероперационное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время, хороший косметический результат;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продолжается внедрение ряда методик (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лапароскопическая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пиелопластика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 гидронефрозе,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уретропластика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которые на первых этапах проводились с привлечением московских коллег из Морозовской и Филатовской больниц Москвы;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59" marR="472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19" y="177799"/>
            <a:ext cx="3490293" cy="17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896</Words>
  <Application>Microsoft Office PowerPoint</Application>
  <PresentationFormat>Широкоэкранный</PresentationFormat>
  <Paragraphs>120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Развитие детского здравоохранения в Липецкой области</vt:lpstr>
      <vt:lpstr>Презентация PowerPoint</vt:lpstr>
      <vt:lpstr>Показатель младенческой смертности в Липецкой области (на 1000 родившихся живыми) </vt:lpstr>
      <vt:lpstr>Презентация PowerPoint</vt:lpstr>
      <vt:lpstr>Анализ выездов консультативно – реанимационной бригады ГУЗ «Областная детская больница»</vt:lpstr>
      <vt:lpstr>Работа выездной поликлиники «Здоровье» ГУЗ «Областная детская больница»</vt:lpstr>
      <vt:lpstr>Презентация PowerPoint</vt:lpstr>
      <vt:lpstr>Презентация PowerPoint</vt:lpstr>
      <vt:lpstr>Внедрение новых методик в работу ГУЗ «ОДБ» Хирургическая служба.</vt:lpstr>
      <vt:lpstr>Презентация PowerPoint</vt:lpstr>
      <vt:lpstr>Презентация PowerPoint</vt:lpstr>
      <vt:lpstr>Педиатрическая  служба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детского здравоохранения в Липецкой области</dc:title>
  <dc:creator>ODenezhkina</dc:creator>
  <cp:lastModifiedBy>user</cp:lastModifiedBy>
  <cp:revision>16</cp:revision>
  <dcterms:created xsi:type="dcterms:W3CDTF">2019-03-28T05:46:53Z</dcterms:created>
  <dcterms:modified xsi:type="dcterms:W3CDTF">2019-04-03T06:05:37Z</dcterms:modified>
</cp:coreProperties>
</file>