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7" r:id="rId4"/>
    <p:sldId id="260" r:id="rId5"/>
    <p:sldId id="288" r:id="rId6"/>
    <p:sldId id="272" r:id="rId7"/>
    <p:sldId id="28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07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5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7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05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03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87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111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139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2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8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18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9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74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83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2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46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2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942C1A-8F6F-48D8-B18F-C258F3B1A40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A91B3A-CB39-4789-9EC4-08DAE511B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b="1" i="1" dirty="0" smtClean="0"/>
              <a:t>Детское онкологическое отделение</a:t>
            </a:r>
            <a:r>
              <a:rPr lang="ru-RU" sz="4000" b="1" i="1" dirty="0" smtClean="0"/>
              <a:t>. </a:t>
            </a:r>
            <a:br>
              <a:rPr lang="ru-RU" sz="4000" b="1" i="1" dirty="0" smtClean="0"/>
            </a:br>
            <a:r>
              <a:rPr lang="ru-RU" sz="4000" b="1" i="1" dirty="0" smtClean="0"/>
              <a:t>Достижения в 2019 году.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5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369127"/>
            <a:ext cx="7661565" cy="350674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Применен </a:t>
            </a:r>
            <a:r>
              <a:rPr lang="ru-RU" dirty="0" err="1" smtClean="0"/>
              <a:t>мультидисциплинарный</a:t>
            </a:r>
            <a:r>
              <a:rPr lang="ru-RU" dirty="0" smtClean="0"/>
              <a:t> подход к решению клинического случая рецидива метастатической опухоли </a:t>
            </a:r>
            <a:r>
              <a:rPr lang="ru-RU" b="1" dirty="0"/>
              <a:t>на уровне </a:t>
            </a:r>
            <a:r>
              <a:rPr lang="en-US" b="1" dirty="0"/>
              <a:t>L</a:t>
            </a:r>
            <a:r>
              <a:rPr lang="ru-RU" b="1" dirty="0"/>
              <a:t> 5 позвонка</a:t>
            </a:r>
            <a:r>
              <a:rPr lang="ru-RU" dirty="0"/>
              <a:t> </a:t>
            </a:r>
            <a:r>
              <a:rPr lang="ru-RU" dirty="0" smtClean="0"/>
              <a:t>с </a:t>
            </a:r>
            <a:r>
              <a:rPr lang="ru-RU" b="1" dirty="0" smtClean="0"/>
              <a:t>абсолютным стенозом </a:t>
            </a:r>
            <a:r>
              <a:rPr lang="ru-RU" b="1" dirty="0"/>
              <a:t>позвоночного </a:t>
            </a:r>
            <a:r>
              <a:rPr lang="ru-RU" b="1" dirty="0" smtClean="0"/>
              <a:t>канала. </a:t>
            </a:r>
          </a:p>
          <a:p>
            <a:pPr lvl="1"/>
            <a:r>
              <a:rPr lang="ru-RU" b="1" dirty="0" smtClean="0"/>
              <a:t>Ребенок 11 лет, в феврале диагностирован </a:t>
            </a:r>
            <a:r>
              <a:rPr lang="en-US" b="1" dirty="0" smtClean="0"/>
              <a:t>III</a:t>
            </a:r>
            <a:r>
              <a:rPr lang="ru-RU" b="1" dirty="0" smtClean="0"/>
              <a:t> рецидив метастаза альвеолярной </a:t>
            </a:r>
            <a:r>
              <a:rPr lang="ru-RU" b="1" dirty="0" err="1" smtClean="0"/>
              <a:t>рабомиосаркомы</a:t>
            </a:r>
            <a:r>
              <a:rPr lang="ru-RU" b="1" dirty="0" smtClean="0"/>
              <a:t>.</a:t>
            </a:r>
          </a:p>
          <a:p>
            <a:pPr lvl="1"/>
            <a:r>
              <a:rPr lang="ru-RU" b="1" dirty="0" smtClean="0"/>
              <a:t>Обследован в ФНКЦ. Признан </a:t>
            </a:r>
            <a:r>
              <a:rPr lang="ru-RU" b="1" dirty="0" err="1" smtClean="0"/>
              <a:t>инкурабельным</a:t>
            </a:r>
            <a:r>
              <a:rPr lang="ru-RU" b="1" dirty="0" smtClean="0"/>
              <a:t>. </a:t>
            </a:r>
          </a:p>
          <a:p>
            <a:pPr lvl="1"/>
            <a:r>
              <a:rPr lang="ru-RU" b="1" dirty="0" smtClean="0"/>
              <a:t>К моменту прибытия в ЛО паралич нижних конечностей + выраженный болевой синдром + потеря самостоятельного мочеиспускания </a:t>
            </a:r>
          </a:p>
          <a:p>
            <a:pPr marL="457200" lvl="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Багетная рамка 1"/>
          <p:cNvSpPr>
            <a:spLocks noChangeArrowheads="1"/>
          </p:cNvSpPr>
          <p:nvPr/>
        </p:nvSpPr>
        <p:spPr bwMode="auto">
          <a:xfrm>
            <a:off x="1432559" y="1076729"/>
            <a:ext cx="9326880" cy="752072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В 2019 году внедрены новы методики терапии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98" y="2189017"/>
            <a:ext cx="2576011" cy="343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0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15.03.2019 принято решение о </a:t>
            </a:r>
            <a:r>
              <a:rPr lang="ru-RU" dirty="0" smtClean="0"/>
              <a:t>выполнении паллиативной </a:t>
            </a:r>
            <a:r>
              <a:rPr lang="ru-RU" dirty="0"/>
              <a:t>операции: декомпрессия спинного мозга, резекция опухоли спинного </a:t>
            </a:r>
            <a:r>
              <a:rPr lang="ru-RU" dirty="0" smtClean="0"/>
              <a:t>мозга</a:t>
            </a:r>
          </a:p>
          <a:p>
            <a:pPr lvl="1"/>
            <a:r>
              <a:rPr lang="ru-RU" dirty="0" smtClean="0"/>
              <a:t>Болевой синдром купирован. </a:t>
            </a:r>
          </a:p>
          <a:p>
            <a:r>
              <a:rPr lang="ru-RU" dirty="0"/>
              <a:t>С 22.03.2019 по 26.04.19 выполнен курс </a:t>
            </a:r>
            <a:r>
              <a:rPr lang="ru-RU" dirty="0" smtClean="0"/>
              <a:t>паллиативной лучевой </a:t>
            </a:r>
            <a:r>
              <a:rPr lang="ru-RU" dirty="0"/>
              <a:t>терапии. </a:t>
            </a:r>
            <a:endParaRPr lang="ru-RU" dirty="0" smtClean="0"/>
          </a:p>
          <a:p>
            <a:r>
              <a:rPr lang="ru-RU" dirty="0" smtClean="0"/>
              <a:t>К июлю 2019 носит корсет и передвигается сам. </a:t>
            </a:r>
          </a:p>
          <a:p>
            <a:r>
              <a:rPr lang="ru-RU" dirty="0" smtClean="0"/>
              <a:t>Выраженное улучшение качества жизни.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2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394065"/>
            <a:ext cx="9601196" cy="34818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Протокол терапии </a:t>
            </a:r>
            <a:r>
              <a:rPr lang="ru-RU" b="1" dirty="0" err="1" smtClean="0"/>
              <a:t>назофарингеальной</a:t>
            </a:r>
            <a:r>
              <a:rPr lang="ru-RU" b="1" dirty="0" smtClean="0"/>
              <a:t> карциномы</a:t>
            </a:r>
            <a:r>
              <a:rPr lang="ru-RU" dirty="0" smtClean="0"/>
              <a:t>  тимуса 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/>
              <a:t>Линия 1 - </a:t>
            </a:r>
            <a:r>
              <a:rPr lang="en-US" dirty="0" smtClean="0"/>
              <a:t>NPC</a:t>
            </a:r>
            <a:r>
              <a:rPr lang="ru-RU" dirty="0"/>
              <a:t>-2014 </a:t>
            </a:r>
            <a:r>
              <a:rPr lang="en-US" dirty="0" smtClean="0"/>
              <a:t>GPOH</a:t>
            </a:r>
            <a:endParaRPr lang="ru-RU" dirty="0" smtClean="0"/>
          </a:p>
          <a:p>
            <a:pPr lvl="1">
              <a:buFont typeface="Wingdings" pitchFamily="2" charset="2"/>
              <a:buChar char="ü"/>
            </a:pPr>
            <a:r>
              <a:rPr lang="ru-RU" dirty="0" smtClean="0"/>
              <a:t>Линия 2 из-за токсичности - </a:t>
            </a:r>
            <a:r>
              <a:rPr lang="ru-RU" b="1" i="1" dirty="0"/>
              <a:t>схема </a:t>
            </a:r>
            <a:r>
              <a:rPr lang="en-US" b="1" i="1" dirty="0"/>
              <a:t>CAP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Очень редкое заболевание. В ФГБУ «НМИЦ ДГОИ им. Д. Рогачева» был всего 1 случай с неблагоприятным исходом.</a:t>
            </a:r>
            <a:endParaRPr lang="ru-RU" dirty="0"/>
          </a:p>
        </p:txBody>
      </p:sp>
      <p:sp>
        <p:nvSpPr>
          <p:cNvPr id="4" name="Багетная рамка 1"/>
          <p:cNvSpPr>
            <a:spLocks noChangeArrowheads="1"/>
          </p:cNvSpPr>
          <p:nvPr/>
        </p:nvSpPr>
        <p:spPr bwMode="auto">
          <a:xfrm>
            <a:off x="1432559" y="1076729"/>
            <a:ext cx="9326880" cy="752072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В 2019 году внедрены новы методики терапии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394065"/>
            <a:ext cx="9601196" cy="34818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/>
              <a:t>Протокол терапии </a:t>
            </a:r>
            <a:r>
              <a:rPr lang="ru-RU" i="1" dirty="0" err="1" smtClean="0"/>
              <a:t>перстневидноклеточной</a:t>
            </a:r>
            <a:r>
              <a:rPr lang="ru-RU" i="1" dirty="0" smtClean="0"/>
              <a:t> карциномы </a:t>
            </a:r>
            <a:r>
              <a:rPr lang="ru-RU" i="1" dirty="0"/>
              <a:t>восходящей ободочной </a:t>
            </a:r>
            <a:r>
              <a:rPr lang="ru-RU" i="1" dirty="0" smtClean="0"/>
              <a:t>кишки, </a:t>
            </a:r>
            <a:r>
              <a:rPr lang="ru-RU" i="1" dirty="0"/>
              <a:t>на фоне болезни </a:t>
            </a:r>
            <a:r>
              <a:rPr lang="ru-RU" i="1" dirty="0" smtClean="0"/>
              <a:t>Крона. </a:t>
            </a:r>
            <a:endParaRPr lang="ru-RU" dirty="0" smtClean="0"/>
          </a:p>
          <a:p>
            <a:pPr lvl="1">
              <a:buFont typeface="Wingdings" pitchFamily="2" charset="2"/>
              <a:buChar char="ü"/>
            </a:pPr>
            <a:r>
              <a:rPr lang="ru-RU" dirty="0" smtClean="0"/>
              <a:t>Линия 1 - </a:t>
            </a:r>
            <a:r>
              <a:rPr lang="ru-RU" b="1" dirty="0" err="1"/>
              <a:t>GIFFOXB_Protocol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Очень редкое заболевание у детей. В мире опубликовано не более 10 случаев у детей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Характерно для пожилого возраста, ассоциировано с болезнью Крона. </a:t>
            </a:r>
            <a:endParaRPr lang="ru-RU" dirty="0"/>
          </a:p>
        </p:txBody>
      </p:sp>
      <p:sp>
        <p:nvSpPr>
          <p:cNvPr id="4" name="Багетная рамка 1"/>
          <p:cNvSpPr>
            <a:spLocks noChangeArrowheads="1"/>
          </p:cNvSpPr>
          <p:nvPr/>
        </p:nvSpPr>
        <p:spPr bwMode="auto">
          <a:xfrm>
            <a:off x="1432559" y="1076729"/>
            <a:ext cx="9326880" cy="752072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В 2019 году внедрены новы методики терапии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1" y="2810932"/>
            <a:ext cx="11277600" cy="130386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ВНЕДРЕН ЛЕКАРСТВЕННЫЙ МОНИТОРИНГ МЕТОТРЕКСАТА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4475018"/>
            <a:ext cx="9601196" cy="14008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Пролечено 2 пациента – 6 блоков высокодозного </a:t>
            </a:r>
            <a:r>
              <a:rPr lang="ru-RU" dirty="0" err="1" smtClean="0"/>
              <a:t>метотрексата</a:t>
            </a:r>
            <a:r>
              <a:rPr lang="ru-RU" dirty="0" smtClean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495377"/>
            <a:ext cx="2748741" cy="206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87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54" y="549871"/>
            <a:ext cx="7554228" cy="566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31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222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Wingdings</vt:lpstr>
      <vt:lpstr>Натуральные материалы</vt:lpstr>
      <vt:lpstr>Детское онкологическое отделение.  Достижения в 2019 году.</vt:lpstr>
      <vt:lpstr>Презентация PowerPoint</vt:lpstr>
      <vt:lpstr>Презентация PowerPoint</vt:lpstr>
      <vt:lpstr>Презентация PowerPoint</vt:lpstr>
      <vt:lpstr>Презентация PowerPoint</vt:lpstr>
      <vt:lpstr>ВНЕДРЕН ЛЕКАРСТВЕННЫЙ МОНИТОРИНГ МЕТОТРЕКСАТА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Детское онкологическое отделение.  Достижения в 2017 году и перспективы в 2018</dc:title>
  <dc:creator>Дмитрий Погорелов</dc:creator>
  <cp:lastModifiedBy>User</cp:lastModifiedBy>
  <cp:revision>38</cp:revision>
  <dcterms:created xsi:type="dcterms:W3CDTF">2018-01-19T08:10:44Z</dcterms:created>
  <dcterms:modified xsi:type="dcterms:W3CDTF">2019-11-01T09:46:56Z</dcterms:modified>
</cp:coreProperties>
</file>