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72" r:id="rId8"/>
    <p:sldId id="260" r:id="rId9"/>
    <p:sldId id="277" r:id="rId10"/>
    <p:sldId id="280" r:id="rId11"/>
    <p:sldId id="282" r:id="rId12"/>
    <p:sldId id="283" r:id="rId13"/>
    <p:sldId id="287" r:id="rId14"/>
    <p:sldId id="285" r:id="rId15"/>
    <p:sldId id="28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rtl="0"/>
            <a:r>
              <a:rPr lang="ru-RU" dirty="0" smtClean="0"/>
              <a:t>Искривление носовой перегородки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Эндоскопическая </a:t>
            </a:r>
            <a:r>
              <a:rPr lang="ru-RU" dirty="0" err="1" smtClean="0"/>
              <a:t>септопластика</a:t>
            </a:r>
            <a:endParaRPr lang="ru-RU" dirty="0" smtClean="0"/>
          </a:p>
          <a:p>
            <a:pPr rtl="0"/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r="9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Деформация </a:t>
            </a:r>
            <a:r>
              <a:rPr lang="ru-RU" dirty="0" smtClean="0"/>
              <a:t>носа</a:t>
            </a:r>
          </a:p>
          <a:p>
            <a:endParaRPr lang="ru-RU" dirty="0"/>
          </a:p>
          <a:p>
            <a:r>
              <a:rPr lang="ru-RU" dirty="0" err="1" smtClean="0"/>
              <a:t>Перихондрит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Синехии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Ликворея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Кровотечение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3" y="1295501"/>
            <a:ext cx="4486076" cy="332791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276" y="3873732"/>
            <a:ext cx="4323282" cy="29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Эндоскопическая </a:t>
            </a:r>
            <a:r>
              <a:rPr lang="ru-RU" sz="3600" dirty="0" err="1" smtClean="0"/>
              <a:t>септопластика</a:t>
            </a:r>
            <a:r>
              <a:rPr lang="ru-RU" sz="3600" dirty="0" smtClean="0"/>
              <a:t> в ГУЗ ОДБ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/>
              <a:t>С января 2019г выполнено больше 60 оперативных вмешательств на носовой перегородке под эндоскопическим контролем. </a:t>
            </a:r>
          </a:p>
          <a:p>
            <a:pPr>
              <a:lnSpc>
                <a:spcPct val="200000"/>
              </a:lnSpc>
            </a:pPr>
            <a:r>
              <a:rPr lang="ru-RU" sz="2400" dirty="0" smtClean="0"/>
              <a:t>У пациентов отмечается более быстрое восстановление носового дыхания после операции и снижение количества осложнений (таких как перфорация носовой перегородки, </a:t>
            </a:r>
            <a:r>
              <a:rPr lang="ru-RU" sz="2400" dirty="0" err="1" smtClean="0"/>
              <a:t>синехии</a:t>
            </a:r>
            <a:r>
              <a:rPr lang="ru-RU" sz="2400" dirty="0"/>
              <a:t> </a:t>
            </a:r>
            <a:r>
              <a:rPr lang="ru-RU" sz="2400" dirty="0" smtClean="0"/>
              <a:t>полости носа, гематомы перегородки).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0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81" y="1367964"/>
            <a:ext cx="7589520" cy="5556538"/>
          </a:xfrm>
        </p:spPr>
      </p:pic>
    </p:spTree>
    <p:extLst>
      <p:ext uri="{BB962C8B-B14F-4D97-AF65-F5344CB8AC3E}">
        <p14:creationId xmlns:p14="http://schemas.microsoft.com/office/powerpoint/2010/main" val="34070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Искривление носовой перегородки- это деформация, смещение костно-хрящевой пластины разделяющей полость носа на две симметричные половины.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600200"/>
            <a:ext cx="9405257" cy="4572000"/>
          </a:xfr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/>
              <a:t> </a:t>
            </a:r>
            <a:r>
              <a:rPr lang="ru-RU" sz="3200" b="1" dirty="0">
                <a:latin typeface="+mn-lt"/>
              </a:rPr>
              <a:t>Причины искривления носовой </a:t>
            </a:r>
            <a:r>
              <a:rPr lang="ru-RU" sz="3200" b="1" dirty="0" smtClean="0">
                <a:latin typeface="+mn-lt"/>
              </a:rPr>
              <a:t>перегородки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b="1" dirty="0"/>
              <a:t>Травматические</a:t>
            </a:r>
            <a:r>
              <a:rPr lang="ru-RU" sz="2900" dirty="0"/>
              <a:t>. Обусловлены ударами по лицевой зоне черепа, преимущественно эта причина встречается у лиц мужского пола. Даже при незначительных травмах искривление носа не исключено, если срастание сломанных костей и хрящевой ткани произошло неправильно.</a:t>
            </a:r>
          </a:p>
          <a:p>
            <a:r>
              <a:rPr lang="ru-RU" sz="2900" b="1" dirty="0"/>
              <a:t>Компенсаторные</a:t>
            </a:r>
            <a:r>
              <a:rPr lang="ru-RU" sz="2900" dirty="0"/>
              <a:t>. Они являются следствием патологий носовых полостей, среди которых полипы, опухоли и даже постоянные риниты, ввиду которых человек незаметно для себя по причине заложенности одного из носовых ходов учится дышать только свободным и провоцирует этим искривление перегородки. Отдельно выделяют компенсаторную гипертрофию, при которой одна из носовых раковин ввиду своего увеличенного размера давит на перегородку и может ее сместить. В компенсаторных искривлениях причина и следствие зачастую меняются: даже врач не всегда может сказать, что возникло раньше – деформация пластины или проблемы дыхания из-за увеличения костных образований, которые делят носовую полость на зоны.</a:t>
            </a:r>
          </a:p>
          <a:p>
            <a:r>
              <a:rPr lang="ru-RU" sz="2900" b="1" dirty="0"/>
              <a:t>Физиологические</a:t>
            </a:r>
            <a:r>
              <a:rPr lang="ru-RU" sz="2900" dirty="0"/>
              <a:t>. Связаны с врожденными особенностями строения черепа – преимущественно неравномерного развития его костей. В редких случаях наблюдается такое физиологическое искривление перегородки, как развитие рудимента за зоной обоняния, давящего на носовую разделительную пластину. Данное отклонение встречается редко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искривлений носовой перегородки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Гребень</a:t>
            </a:r>
            <a:endParaRPr lang="ru-RU" dirty="0"/>
          </a:p>
          <a:p>
            <a:r>
              <a:rPr lang="ru-RU" dirty="0"/>
              <a:t>Шип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20" y="3066329"/>
            <a:ext cx="8016592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138" y="0"/>
            <a:ext cx="9155182" cy="1720735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Собственно </a:t>
            </a:r>
            <a:r>
              <a:rPr lang="ru-RU" b="1" dirty="0"/>
              <a:t>искривления носовой перегородки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4164676"/>
            <a:ext cx="5782700" cy="2693324"/>
          </a:xfrm>
        </p:spPr>
      </p:pic>
      <p:sp>
        <p:nvSpPr>
          <p:cNvPr id="3" name="TextBox 2"/>
          <p:cNvSpPr txBox="1"/>
          <p:nvPr/>
        </p:nvSpPr>
        <p:spPr>
          <a:xfrm>
            <a:off x="2244436" y="1637607"/>
            <a:ext cx="9019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вертикальной или в горизонтальной </a:t>
            </a:r>
            <a:r>
              <a:rPr lang="ru-RU" dirty="0" smtClean="0"/>
              <a:t>плоскости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 в </a:t>
            </a:r>
            <a:r>
              <a:rPr lang="ru-RU" dirty="0"/>
              <a:t>передней, средней или в задней части носовой </a:t>
            </a:r>
            <a:r>
              <a:rPr lang="ru-RU" dirty="0" smtClean="0"/>
              <a:t>перегородки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 одностороннее </a:t>
            </a:r>
            <a:r>
              <a:rPr lang="ru-RU" dirty="0"/>
              <a:t>и </a:t>
            </a:r>
            <a:r>
              <a:rPr lang="ru-RU" dirty="0" smtClean="0"/>
              <a:t>двухстороннее</a:t>
            </a:r>
          </a:p>
          <a:p>
            <a:pPr marL="342900" indent="-342900">
              <a:buAutoNum type="arabicPeriod"/>
            </a:pPr>
            <a:r>
              <a:rPr lang="ru-RU" dirty="0" smtClean="0"/>
              <a:t> с </a:t>
            </a:r>
            <a:r>
              <a:rPr lang="ru-RU" dirty="0"/>
              <a:t>захватом хрящевой части перегородки (встречаются так </a:t>
            </a:r>
            <a:r>
              <a:rPr lang="ru-RU" dirty="0" smtClean="0"/>
              <a:t>называемые вывихи </a:t>
            </a:r>
            <a:r>
              <a:rPr lang="ru-RU" dirty="0"/>
              <a:t>хряща, когда происходит его отрыв от кости), вертикальной пластинки решетчатой кости (образует переднюю часть костной носовой перегородки) или сошника (образует заднюю часть носовой перегородки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dirty="0" smtClean="0"/>
              <a:t> S-образное</a:t>
            </a:r>
            <a:r>
              <a:rPr lang="ru-RU" dirty="0"/>
              <a:t>, С-образное, по отношению к костному гребню верхней челюсти</a:t>
            </a: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Диагностика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Риноскопия</a:t>
            </a:r>
          </a:p>
          <a:p>
            <a:r>
              <a:rPr lang="ru-RU" dirty="0" smtClean="0"/>
              <a:t>РКТ ППН</a:t>
            </a:r>
          </a:p>
          <a:p>
            <a:r>
              <a:rPr lang="ru-RU" dirty="0" smtClean="0"/>
              <a:t>Эндоскопический осмотр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45" y="1292893"/>
            <a:ext cx="4266015" cy="4226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963610"/>
            <a:ext cx="3791228" cy="38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Устранение  </a:t>
            </a:r>
            <a:r>
              <a:rPr lang="ru-RU" sz="3200" dirty="0"/>
              <a:t>искривления носовой перегородки выполняется только хирургическим путём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Подслизистая резекция носовой перегородки </a:t>
            </a:r>
            <a:r>
              <a:rPr lang="ru-RU" sz="2400" dirty="0" smtClean="0"/>
              <a:t>-удаляется большая часть перегородочного хряща, затем хрящ моделируется и помещается обратно.</a:t>
            </a:r>
          </a:p>
          <a:p>
            <a:pPr marL="457200" indent="-457200">
              <a:buAutoNum type="arabicPeriod"/>
            </a:pPr>
            <a:r>
              <a:rPr lang="ru-RU" sz="2400" b="1" dirty="0" err="1" smtClean="0"/>
              <a:t>Септопластика</a:t>
            </a:r>
            <a:r>
              <a:rPr lang="ru-RU" sz="2400" dirty="0" smtClean="0"/>
              <a:t>- удаляются только искривленные участки.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Проведение операции под контролем эндоскопа позволяет детально рассмотреть и тщательно исследовать искривление в глубоких отделах носа и более бережно проводить манипуляции на структурах носовой перегородки. Во время оперативного вмешательства снижается </a:t>
            </a:r>
            <a:r>
              <a:rPr lang="ru-RU" sz="2400" dirty="0" err="1" smtClean="0"/>
              <a:t>травматизация</a:t>
            </a:r>
            <a:r>
              <a:rPr lang="ru-RU" sz="2400" dirty="0" smtClean="0"/>
              <a:t>, что ускоряет период восстановления в послеоперационном периоде и снижает риск развития осложнений.  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5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операции</a:t>
            </a:r>
            <a:endParaRPr lang="ru-RU" dirty="0"/>
          </a:p>
        </p:txBody>
      </p:sp>
      <p:pic>
        <p:nvPicPr>
          <p:cNvPr id="4" name="VID-20180921-WA001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9925" y="1600200"/>
            <a:ext cx="8312150" cy="4572000"/>
          </a:xfrm>
        </p:spPr>
      </p:pic>
    </p:spTree>
    <p:extLst>
      <p:ext uri="{BB962C8B-B14F-4D97-AF65-F5344CB8AC3E}">
        <p14:creationId xmlns:p14="http://schemas.microsoft.com/office/powerpoint/2010/main" val="7899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Гематома перегородки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Перфорация перегородки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Гнойный синусит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92" y="1263360"/>
            <a:ext cx="4474049" cy="3026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95" y="4047649"/>
            <a:ext cx="4169705" cy="28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297</Words>
  <Application>Microsoft Office PowerPoint</Application>
  <PresentationFormat>Широкоэкранный</PresentationFormat>
  <Paragraphs>48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Научная литература 16 х 9</vt:lpstr>
      <vt:lpstr>Искривление носовой перегородки</vt:lpstr>
      <vt:lpstr>Искривление носовой перегородки- это деформация, смещение костно-хрящевой пластины разделяющей полость носа на две симметричные половины.</vt:lpstr>
      <vt:lpstr> Причины искривления носовой перегородки</vt:lpstr>
      <vt:lpstr>Виды искривлений носовой перегородки</vt:lpstr>
      <vt:lpstr> Собственно искривления носовой перегородки  </vt:lpstr>
      <vt:lpstr>Диагностика</vt:lpstr>
      <vt:lpstr>Устранение  искривления носовой перегородки выполняется только хирургическим путём</vt:lpstr>
      <vt:lpstr>Результат операции</vt:lpstr>
      <vt:lpstr>Осложнения</vt:lpstr>
      <vt:lpstr>Осложнения</vt:lpstr>
      <vt:lpstr>Эндоскопическая септопластика в ГУЗ ОДБ.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2019-05-21T06:49:59Z</dcterms:created>
  <dcterms:modified xsi:type="dcterms:W3CDTF">2019-11-01T12:37:01Z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