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Arial Black" panose="020B0A04020102020204" pitchFamily="34" charset="0"/>
              </a:rPr>
              <a:t>Внедрение </a:t>
            </a:r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новых </a:t>
            </a:r>
            <a:r>
              <a:rPr lang="ru-RU" sz="5400" dirty="0">
                <a:solidFill>
                  <a:schemeClr val="tx1"/>
                </a:solidFill>
                <a:latin typeface="Arial Black" panose="020B0A04020102020204" pitchFamily="34" charset="0"/>
              </a:rPr>
              <a:t>технологий в отделении плановой хирургии и урологии ГУЗ ОДБ в 2019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11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767" y="241070"/>
            <a:ext cx="97425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Гипоспадия </a:t>
            </a:r>
            <a:r>
              <a:rPr lang="ru-RU" sz="2400" b="1" dirty="0"/>
              <a:t>и </a:t>
            </a:r>
            <a:r>
              <a:rPr lang="ru-RU" sz="2400" b="1" dirty="0" err="1"/>
              <a:t>эписпадия</a:t>
            </a:r>
            <a:r>
              <a:rPr lang="ru-RU" sz="2400" b="1" dirty="0"/>
              <a:t> </a:t>
            </a:r>
            <a:r>
              <a:rPr lang="ru-RU" sz="2400" dirty="0"/>
              <a:t>— аномалии анатомии полового члена врожденного характера, когда происходит смещение наружного отверстия уретры по нижней поверхности пениса (определяется гипоспадия) или по верхней (определение </a:t>
            </a:r>
            <a:r>
              <a:rPr lang="ru-RU" sz="2400" dirty="0" err="1"/>
              <a:t>эписпадия</a:t>
            </a:r>
            <a:r>
              <a:rPr lang="ru-RU" sz="2400" dirty="0"/>
              <a:t>).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Комплексный </a:t>
            </a:r>
            <a:r>
              <a:rPr lang="ru-RU" sz="2400" dirty="0"/>
              <a:t>подход оперативного лечения гипоспадии помогает предотвратить у ребенка помимо проблем с мочеиспусканием, проблемы психологического и сексуального характера в будущем.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практику отделения была внедрена </a:t>
            </a:r>
            <a:r>
              <a:rPr lang="ru-RU" sz="2400" b="1" dirty="0"/>
              <a:t>операция </a:t>
            </a:r>
            <a:r>
              <a:rPr lang="ru-RU" sz="2400" b="1" dirty="0" err="1"/>
              <a:t>Snodgrass</a:t>
            </a:r>
            <a:r>
              <a:rPr lang="ru-RU" sz="2400" b="1" dirty="0"/>
              <a:t> </a:t>
            </a:r>
            <a:r>
              <a:rPr lang="ru-RU" sz="2400" dirty="0"/>
              <a:t>в модификации при гипоспадии. Модификация заключается в создании овального </a:t>
            </a:r>
            <a:r>
              <a:rPr lang="ru-RU" sz="2400" dirty="0" err="1"/>
              <a:t>неомеатуса</a:t>
            </a:r>
            <a:r>
              <a:rPr lang="ru-RU" sz="2400" dirty="0"/>
              <a:t>, а не округлого, наложения второго ряда швов над </a:t>
            </a:r>
            <a:r>
              <a:rPr lang="ru-RU" sz="2400" dirty="0" err="1"/>
              <a:t>неоуретрой</a:t>
            </a:r>
            <a:r>
              <a:rPr lang="ru-RU" sz="2400" dirty="0"/>
              <a:t>, что привело к значительному снижению осложнений (</a:t>
            </a:r>
            <a:r>
              <a:rPr lang="ru-RU" sz="2400" dirty="0" err="1"/>
              <a:t>меатальный</a:t>
            </a:r>
            <a:r>
              <a:rPr lang="ru-RU" sz="2400" dirty="0"/>
              <a:t> стеноз, уретральные свищи). </a:t>
            </a:r>
            <a:r>
              <a:rPr lang="ru-RU" sz="2400" b="1" dirty="0" smtClean="0"/>
              <a:t>Количество </a:t>
            </a:r>
            <a:r>
              <a:rPr lang="ru-RU" sz="2400" b="1" dirty="0"/>
              <a:t>осложнений снизилось с 50% до 8%.</a:t>
            </a:r>
          </a:p>
        </p:txBody>
      </p:sp>
    </p:spTree>
    <p:extLst>
      <p:ext uri="{BB962C8B-B14F-4D97-AF65-F5344CB8AC3E}">
        <p14:creationId xmlns:p14="http://schemas.microsoft.com/office/powerpoint/2010/main" val="172625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5" y="1365125"/>
            <a:ext cx="5448247" cy="4420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0" y="1365125"/>
            <a:ext cx="5766582" cy="44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2" y="1597882"/>
            <a:ext cx="5170515" cy="4212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86" y="1597882"/>
            <a:ext cx="5276130" cy="42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949" y="299259"/>
            <a:ext cx="1000852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отделении внедрен одномоментный радикальный способ хирургического лечения детей с аноректальными пороками</a:t>
            </a:r>
          </a:p>
          <a:p>
            <a:endParaRPr lang="ru-RU" sz="2400" dirty="0" smtClean="0"/>
          </a:p>
          <a:p>
            <a:r>
              <a:rPr lang="ru-RU" sz="2400" dirty="0" smtClean="0"/>
              <a:t>Проблема лечение детей с аноректальными пороками  в современной хирургии является одной из актуальной</a:t>
            </a:r>
          </a:p>
          <a:p>
            <a:endParaRPr lang="ru-RU" sz="2400" dirty="0" smtClean="0"/>
          </a:p>
          <a:p>
            <a:r>
              <a:rPr lang="ru-RU" sz="2400" dirty="0" smtClean="0"/>
              <a:t>Проведена </a:t>
            </a:r>
            <a:r>
              <a:rPr lang="ru-RU" sz="2400" dirty="0"/>
              <a:t>реконструктивная операция при низких формах атрезии ануса у девочек со свищевой формой порока в один этап без наложения защитной </a:t>
            </a:r>
            <a:r>
              <a:rPr lang="ru-RU" sz="2400" dirty="0" err="1"/>
              <a:t>колостомы</a:t>
            </a:r>
            <a:r>
              <a:rPr lang="ru-RU" sz="2400" dirty="0"/>
              <a:t>. Оперированы два ребенка (девочки) четырех месяцев и одного года с атрезией ануса </a:t>
            </a:r>
            <a:r>
              <a:rPr lang="ru-RU" sz="2400" dirty="0" err="1"/>
              <a:t>ректо</a:t>
            </a:r>
            <a:r>
              <a:rPr lang="ru-RU" sz="2400" dirty="0"/>
              <a:t>-вестибулярным свищом (опорожнение кишки происходило через свищ в преддверии влагалища) и </a:t>
            </a:r>
            <a:r>
              <a:rPr lang="ru-RU" sz="2400" dirty="0" err="1"/>
              <a:t>ректо</a:t>
            </a:r>
            <a:r>
              <a:rPr lang="ru-RU" sz="2400" dirty="0"/>
              <a:t>-промежностным свищом (опорожнение также происходило через свищ в промежности). Задачи ранних операций не только в создании заднепроходного отверстия, но и обеспечение нормальной функции ануса и толстой кишки.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09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898" y="524221"/>
            <a:ext cx="977576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Особенностью этих операций является щадящее отношение к наружному сфинктеру и мышцам тазового дня, отсутствие дополнительных разрезов на промежности. Во время операции не производилось пересечение удерживающего мышечного комплекса, как рекомендуют многие авторы, поскольку любые рубцы снижают эластичность мышц. Нарушение у девочек целостности передней промежности и в последующем образовании рубцов привело бы к снижению эластичности тканей в этой области, что повысит риск больших порывов во время родов.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При </a:t>
            </a:r>
            <a:r>
              <a:rPr lang="ru-RU" sz="2000" dirty="0"/>
              <a:t>выделении свищевого отверстия и мобилизации кишки старались не повредить близко прилегающие мышечные волокна и стенки влагалища. 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Операция </a:t>
            </a:r>
            <a:r>
              <a:rPr lang="ru-RU" sz="2000" dirty="0"/>
              <a:t>проводилась с использованием оптического увеличения для того, чтобы правильно визуализировать мышечный комплекс и низвести мобилизованную кишку через центр сфинктера без его рассечения. </a:t>
            </a:r>
          </a:p>
        </p:txBody>
      </p:sp>
    </p:spTree>
    <p:extLst>
      <p:ext uri="{BB962C8B-B14F-4D97-AF65-F5344CB8AC3E}">
        <p14:creationId xmlns:p14="http://schemas.microsoft.com/office/powerpoint/2010/main" val="195518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573578"/>
            <a:ext cx="10224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этого также использовали оригинальный </a:t>
            </a:r>
            <a:r>
              <a:rPr lang="ru-RU" sz="2000" dirty="0" err="1"/>
              <a:t>миостимулятор</a:t>
            </a:r>
            <a:r>
              <a:rPr lang="ru-RU" sz="2000" dirty="0"/>
              <a:t> Пена, позволяющий определить функционирующую мышцу, ведь низведение кишки через сфинктерный комплекс очень важно для формирования адекватного запирательного </a:t>
            </a:r>
            <a:r>
              <a:rPr lang="ru-RU" sz="2000" dirty="0" smtClean="0"/>
              <a:t>аппарата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9" y="2394064"/>
            <a:ext cx="3599757" cy="3882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66" y="2394064"/>
            <a:ext cx="5203767" cy="38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7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6946" y="523702"/>
            <a:ext cx="551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Этапы операции </a:t>
            </a:r>
            <a:r>
              <a:rPr lang="ru-RU" sz="2400" b="1" dirty="0" err="1"/>
              <a:t>проктопластики</a:t>
            </a:r>
            <a:r>
              <a:rPr lang="ru-RU" sz="2400" b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529542"/>
            <a:ext cx="3884813" cy="36045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491" y="5042700"/>
            <a:ext cx="2903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До </a:t>
            </a:r>
            <a:r>
              <a:rPr lang="ru-RU" dirty="0"/>
              <a:t>операции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атрезия ануса, </a:t>
            </a:r>
            <a:r>
              <a:rPr lang="ru-RU" dirty="0" err="1"/>
              <a:t>ректо</a:t>
            </a:r>
            <a:r>
              <a:rPr lang="ru-RU" dirty="0"/>
              <a:t>-вестибулярный свищ)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97" y="1529542"/>
            <a:ext cx="3812772" cy="36045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12575" y="5292357"/>
            <a:ext cx="2593571" cy="37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Низведение </a:t>
            </a:r>
            <a:r>
              <a:rPr lang="ru-RU" dirty="0"/>
              <a:t>кишки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83" y="1529542"/>
            <a:ext cx="3895618" cy="35814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20283" y="5292357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Интраоперационный</a:t>
            </a:r>
            <a:r>
              <a:rPr lang="ru-RU" dirty="0"/>
              <a:t> результат </a:t>
            </a:r>
          </a:p>
        </p:txBody>
      </p:sp>
    </p:spTree>
    <p:extLst>
      <p:ext uri="{BB962C8B-B14F-4D97-AF65-F5344CB8AC3E}">
        <p14:creationId xmlns:p14="http://schemas.microsoft.com/office/powerpoint/2010/main" val="197019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1538" y="733890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Результат лечения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90" y="1351762"/>
            <a:ext cx="3416880" cy="4755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5462" y="6201756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Через две недели после операции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46" y="1446416"/>
            <a:ext cx="3670723" cy="46606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18226" y="6201756"/>
            <a:ext cx="442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Через два месяца после операции </a:t>
            </a:r>
          </a:p>
        </p:txBody>
      </p:sp>
    </p:spTree>
    <p:extLst>
      <p:ext uri="{BB962C8B-B14F-4D97-AF65-F5344CB8AC3E}">
        <p14:creationId xmlns:p14="http://schemas.microsoft.com/office/powerpoint/2010/main" val="302802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19" y="1837112"/>
            <a:ext cx="5454189" cy="4322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8033" y="808705"/>
            <a:ext cx="7952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Благодарю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397322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0283" y="1080656"/>
            <a:ext cx="8924897" cy="4378370"/>
          </a:xfrm>
        </p:spPr>
        <p:txBody>
          <a:bodyPr/>
          <a:lstStyle/>
          <a:p>
            <a:r>
              <a:rPr lang="ru-RU" sz="4800" dirty="0"/>
              <a:t>В нашем отделении </a:t>
            </a:r>
            <a:r>
              <a:rPr lang="ru-RU" sz="4800" dirty="0" smtClean="0"/>
              <a:t>продолжено </a:t>
            </a:r>
            <a:r>
              <a:rPr lang="ru-RU" sz="4800" dirty="0"/>
              <a:t>применение современных малоинвазивных методов лечения урологической патологии у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68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57478"/>
          </a:xfrm>
        </p:spPr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" y="3133725"/>
            <a:ext cx="4443610" cy="32753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27" y="3133725"/>
            <a:ext cx="4553580" cy="3275388"/>
          </a:xfrm>
        </p:spPr>
      </p:pic>
      <p:sp>
        <p:nvSpPr>
          <p:cNvPr id="5" name="Прямоугольник 4"/>
          <p:cNvSpPr/>
          <p:nvPr/>
        </p:nvSpPr>
        <p:spPr>
          <a:xfrm>
            <a:off x="844439" y="578871"/>
            <a:ext cx="96201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ПМР </a:t>
            </a:r>
            <a:r>
              <a:rPr lang="ru-RU" sz="2000" b="1" dirty="0"/>
              <a:t>(пузырно-мочеточниковый рефлюкс)-</a:t>
            </a:r>
            <a:r>
              <a:rPr lang="ru-RU" sz="2000" dirty="0"/>
              <a:t>наиболее частая урологическая патология у детей, выявляемая у 30-50% пациентов детского возраста с инфекцией мочевых путей. Эндоскопическая коррекция ПМР стала прочной альтернативой длительной а/б терапии и открытому хирургическому вмешательству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 smtClean="0"/>
              <a:t>По </a:t>
            </a:r>
            <a:r>
              <a:rPr lang="ru-RU" sz="2000" b="1" dirty="0"/>
              <a:t>программе ВМП </a:t>
            </a:r>
            <a:r>
              <a:rPr lang="ru-RU" sz="2000" dirty="0"/>
              <a:t>(Высокотехнологичная медицинская помощь) выполнено 100 % задание с апреля по сентябрь 2019 года. </a:t>
            </a:r>
          </a:p>
        </p:txBody>
      </p:sp>
    </p:spTree>
    <p:extLst>
      <p:ext uri="{BB962C8B-B14F-4D97-AF65-F5344CB8AC3E}">
        <p14:creationId xmlns:p14="http://schemas.microsoft.com/office/powerpoint/2010/main" val="98004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698" y="548641"/>
            <a:ext cx="998358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настоящее время в отделении продолжено внедрение </a:t>
            </a:r>
            <a:r>
              <a:rPr lang="ru-RU" sz="2800" dirty="0" err="1"/>
              <a:t>видеоассистированной</a:t>
            </a:r>
            <a:r>
              <a:rPr lang="ru-RU" sz="2800" dirty="0"/>
              <a:t> </a:t>
            </a:r>
            <a:r>
              <a:rPr lang="ru-RU" sz="2800" dirty="0" err="1"/>
              <a:t>герниопластики</a:t>
            </a:r>
            <a:r>
              <a:rPr lang="ru-RU" sz="2800" dirty="0"/>
              <a:t>. Сущность метода заключается в использовании </a:t>
            </a:r>
            <a:r>
              <a:rPr lang="ru-RU" sz="2800" dirty="0" err="1"/>
              <a:t>эпидуральной</a:t>
            </a:r>
            <a:r>
              <a:rPr lang="ru-RU" sz="2800" dirty="0"/>
              <a:t> иглы.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С </a:t>
            </a:r>
            <a:r>
              <a:rPr lang="ru-RU" sz="2800" dirty="0"/>
              <a:t>помощью иглы </a:t>
            </a:r>
            <a:r>
              <a:rPr lang="ru-RU" sz="2800" dirty="0" err="1"/>
              <a:t>Туохи</a:t>
            </a:r>
            <a:r>
              <a:rPr lang="ru-RU" sz="2800" dirty="0"/>
              <a:t> производят прокол кожи апоневроза в проекции глубокого пахового кольца обходя сосуды яичка и семявыносящий проток (у мальчиков) и круглую связку матки (у девочек), после чего выкалывают в брюшную полость.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Через </a:t>
            </a:r>
            <a:r>
              <a:rPr lang="ru-RU" sz="2800" dirty="0"/>
              <a:t>просвет иглы проводят </a:t>
            </a:r>
            <a:r>
              <a:rPr lang="ru-RU" sz="2800" dirty="0" err="1"/>
              <a:t>нерассасывающуюся</a:t>
            </a:r>
            <a:r>
              <a:rPr lang="ru-RU" sz="2800" dirty="0"/>
              <a:t> </a:t>
            </a:r>
            <a:r>
              <a:rPr lang="ru-RU" sz="2800" dirty="0" err="1"/>
              <a:t>монофиламентную</a:t>
            </a:r>
            <a:r>
              <a:rPr lang="ru-RU" sz="2800" dirty="0"/>
              <a:t> нить. Около 80% </a:t>
            </a:r>
            <a:r>
              <a:rPr lang="ru-RU" sz="2800" dirty="0" err="1"/>
              <a:t>герниопластик</a:t>
            </a:r>
            <a:r>
              <a:rPr lang="ru-RU" sz="2800" dirty="0"/>
              <a:t> осуществляется </a:t>
            </a:r>
            <a:r>
              <a:rPr lang="ru-RU" sz="2800" dirty="0" err="1"/>
              <a:t>лапароскопическими</a:t>
            </a:r>
            <a:r>
              <a:rPr lang="ru-RU" sz="2800" dirty="0"/>
              <a:t> методиками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007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видеоассистированная герниопластика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8" y="1521229"/>
            <a:ext cx="4715154" cy="454706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05" y="1521229"/>
            <a:ext cx="4927427" cy="4547061"/>
          </a:xfrm>
        </p:spPr>
      </p:pic>
    </p:spTree>
    <p:extLst>
      <p:ext uri="{BB962C8B-B14F-4D97-AF65-F5344CB8AC3E}">
        <p14:creationId xmlns:p14="http://schemas.microsoft.com/office/powerpoint/2010/main" val="34589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525711"/>
          </a:xfrm>
        </p:spPr>
        <p:txBody>
          <a:bodyPr/>
          <a:lstStyle/>
          <a:p>
            <a:pPr algn="ctr"/>
            <a:r>
              <a:rPr lang="ru-RU" sz="2800" dirty="0" smtClean="0"/>
              <a:t>В </a:t>
            </a:r>
            <a:r>
              <a:rPr lang="ru-RU" sz="2800" dirty="0"/>
              <a:t>отделении </a:t>
            </a:r>
            <a:r>
              <a:rPr lang="ru-RU" sz="2800" dirty="0" smtClean="0"/>
              <a:t>впервые выполнено </a:t>
            </a:r>
            <a:r>
              <a:rPr lang="ru-RU" sz="2800" dirty="0" err="1"/>
              <a:t>лапароскопическое</a:t>
            </a:r>
            <a:r>
              <a:rPr lang="ru-RU" sz="2800" dirty="0"/>
              <a:t> удаление кисты диафрагмы с </a:t>
            </a:r>
            <a:r>
              <a:rPr lang="ru-RU" sz="2800" dirty="0" err="1"/>
              <a:t>ушиванием</a:t>
            </a:r>
            <a:r>
              <a:rPr lang="ru-RU" sz="2800" dirty="0"/>
              <a:t> дефекта диафрагмы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2056092"/>
            <a:ext cx="4605250" cy="434470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2056092"/>
            <a:ext cx="4659515" cy="4344708"/>
          </a:xfrm>
        </p:spPr>
      </p:pic>
    </p:spTree>
    <p:extLst>
      <p:ext uri="{BB962C8B-B14F-4D97-AF65-F5344CB8AC3E}">
        <p14:creationId xmlns:p14="http://schemas.microsoft.com/office/powerpoint/2010/main" val="254033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712" y="-218153"/>
            <a:ext cx="9218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err="1" smtClean="0"/>
              <a:t>Варикоцеле</a:t>
            </a:r>
            <a:r>
              <a:rPr lang="ru-RU" sz="2400" b="1" dirty="0" smtClean="0"/>
              <a:t> </a:t>
            </a:r>
            <a:r>
              <a:rPr lang="ru-RU" sz="2400" b="1" dirty="0"/>
              <a:t>– варикозное расширение вен </a:t>
            </a:r>
            <a:r>
              <a:rPr lang="ru-RU" sz="2400" b="1" dirty="0" err="1"/>
              <a:t>гроздьевидного</a:t>
            </a:r>
            <a:r>
              <a:rPr lang="ru-RU" sz="2400" b="1" dirty="0"/>
              <a:t> </a:t>
            </a:r>
            <a:r>
              <a:rPr lang="ru-RU" sz="2400" b="1" dirty="0" smtClean="0"/>
              <a:t>сплетения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0327" y="1441560"/>
            <a:ext cx="108118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Главная цель лечения-прекращение патологического тока крови по </a:t>
            </a:r>
            <a:r>
              <a:rPr lang="ru-RU" sz="2000" dirty="0" err="1"/>
              <a:t>яичковой</a:t>
            </a:r>
            <a:r>
              <a:rPr lang="ru-RU" sz="2000" dirty="0"/>
              <a:t> вене. На это направлены операции по </a:t>
            </a:r>
            <a:r>
              <a:rPr lang="ru-RU" sz="2000" dirty="0" err="1"/>
              <a:t>Иваниссевичу</a:t>
            </a:r>
            <a:r>
              <a:rPr lang="ru-RU" sz="2000" dirty="0"/>
              <a:t> и </a:t>
            </a:r>
            <a:r>
              <a:rPr lang="ru-RU" sz="2000" dirty="0" err="1"/>
              <a:t>Паломо</a:t>
            </a:r>
            <a:r>
              <a:rPr lang="ru-RU" sz="2000" dirty="0"/>
              <a:t>, </a:t>
            </a:r>
            <a:r>
              <a:rPr lang="ru-RU" sz="2000" dirty="0" err="1"/>
              <a:t>лапароскопическая</a:t>
            </a:r>
            <a:r>
              <a:rPr lang="ru-RU" sz="2000" dirty="0"/>
              <a:t> перевязка </a:t>
            </a:r>
            <a:r>
              <a:rPr lang="ru-RU" sz="2000" dirty="0" err="1"/>
              <a:t>яичковых</a:t>
            </a:r>
            <a:r>
              <a:rPr lang="ru-RU" sz="2000" dirty="0"/>
              <a:t> вен. При всех этих операциях блокируется отток венозной крови целиком. При этом в ряде случаев перевязывается артерия яичка, что может привести к его атрофии. Часто перевязываются </a:t>
            </a:r>
            <a:r>
              <a:rPr lang="ru-RU" sz="2000" dirty="0" err="1"/>
              <a:t>лимфоколлекторы</a:t>
            </a:r>
            <a:r>
              <a:rPr lang="ru-RU" sz="2000" dirty="0"/>
              <a:t>, что приводит к водянке яичка в послеоперационном периоде. Процент рецидива </a:t>
            </a:r>
            <a:r>
              <a:rPr lang="ru-RU" sz="2000" dirty="0" err="1"/>
              <a:t>варикоцеле</a:t>
            </a:r>
            <a:r>
              <a:rPr lang="ru-RU" sz="2000" dirty="0"/>
              <a:t> при перечисленных типах операций составляет до 25%, так как при перевязке магистральных вен может произойти ее частичное восстановление.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Операция </a:t>
            </a:r>
            <a:r>
              <a:rPr lang="ru-RU" sz="2000" b="1" dirty="0" err="1" smtClean="0"/>
              <a:t>Мармара</a:t>
            </a:r>
            <a:r>
              <a:rPr lang="ru-RU" sz="2000" b="1" dirty="0" smtClean="0"/>
              <a:t> </a:t>
            </a:r>
            <a:r>
              <a:rPr lang="ru-RU" sz="2000" dirty="0" smtClean="0"/>
              <a:t>- это </a:t>
            </a:r>
            <a:r>
              <a:rPr lang="ru-RU" sz="2000" dirty="0"/>
              <a:t>пока единственная операция, при которой сохраняется отток венозной крови от яичка. Для проведения этой операции требуются микрохирургические навыки и наличие хирургической оптики или операционного микроскопа. Процент рецидива при данной операции 0,5-2%. Используя операционный микроскоп, удается перевязать вены лозовидного сплетения, сохраняя артерию, </a:t>
            </a:r>
            <a:r>
              <a:rPr lang="ru-RU" sz="2000" dirty="0" err="1"/>
              <a:t>лимфоколлекторы</a:t>
            </a:r>
            <a:r>
              <a:rPr lang="ru-RU" sz="2000" dirty="0"/>
              <a:t>, вену семявыносящего протока.</a:t>
            </a:r>
          </a:p>
        </p:txBody>
      </p:sp>
    </p:spTree>
    <p:extLst>
      <p:ext uri="{BB962C8B-B14F-4D97-AF65-F5344CB8AC3E}">
        <p14:creationId xmlns:p14="http://schemas.microsoft.com/office/powerpoint/2010/main" val="148378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60" y="814647"/>
            <a:ext cx="7148944" cy="55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8" y="1346662"/>
            <a:ext cx="5428530" cy="4505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18" y="1346662"/>
            <a:ext cx="5849708" cy="45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95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704</Words>
  <Application>Microsoft Office PowerPoint</Application>
  <PresentationFormat>Широкоэкранный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Century Gothic</vt:lpstr>
      <vt:lpstr>Wingdings 3</vt:lpstr>
      <vt:lpstr>Ион</vt:lpstr>
      <vt:lpstr>Внедрение новых технологий в отделении плановой хирургии и урологии ГУЗ ОДБ в 2019 году</vt:lpstr>
      <vt:lpstr>В нашем отделении продолжено применение современных малоинвазивных методов лечения урологической патологии у детей</vt:lpstr>
      <vt:lpstr> </vt:lpstr>
      <vt:lpstr>Презентация PowerPoint</vt:lpstr>
      <vt:lpstr>видеоассистированная герниопластика</vt:lpstr>
      <vt:lpstr>В отделении впервые выполнено лапароскопическое удаление кисты диафрагмы с ушиванием дефекта диафрагмы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новых технологий в отделении плановой хирургии и урологии ГУЗ ОДБ в 2019 году</dc:title>
  <dc:creator>Екатерина</dc:creator>
  <cp:lastModifiedBy>User</cp:lastModifiedBy>
  <cp:revision>9</cp:revision>
  <dcterms:created xsi:type="dcterms:W3CDTF">2019-10-28T19:20:20Z</dcterms:created>
  <dcterms:modified xsi:type="dcterms:W3CDTF">2019-11-01T09:46:13Z</dcterms:modified>
</cp:coreProperties>
</file>